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56" r:id="rId5"/>
    <p:sldId id="308" r:id="rId6"/>
    <p:sldId id="280" r:id="rId7"/>
    <p:sldId id="305" r:id="rId8"/>
    <p:sldId id="296" r:id="rId9"/>
    <p:sldId id="297" r:id="rId10"/>
    <p:sldId id="298" r:id="rId11"/>
    <p:sldId id="293" r:id="rId12"/>
    <p:sldId id="299" r:id="rId13"/>
    <p:sldId id="301" r:id="rId14"/>
    <p:sldId id="288" r:id="rId15"/>
    <p:sldId id="284" r:id="rId16"/>
    <p:sldId id="286" r:id="rId17"/>
    <p:sldId id="287" r:id="rId18"/>
    <p:sldId id="311" r:id="rId19"/>
    <p:sldId id="275" r:id="rId20"/>
    <p:sldId id="285" r:id="rId21"/>
    <p:sldId id="307" r:id="rId22"/>
    <p:sldId id="303" r:id="rId23"/>
    <p:sldId id="306" r:id="rId24"/>
    <p:sldId id="274"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AB85B5-C113-F443-B67A-11919AB8F800}">
          <p14:sldIdLst>
            <p14:sldId id="256"/>
            <p14:sldId id="308"/>
          </p14:sldIdLst>
        </p14:section>
        <p14:section name="Untitled Section" id="{DC945300-C132-2B48-BEB8-3E5A5E0B2195}">
          <p14:sldIdLst>
            <p14:sldId id="280"/>
            <p14:sldId id="305"/>
            <p14:sldId id="296"/>
            <p14:sldId id="297"/>
            <p14:sldId id="298"/>
            <p14:sldId id="293"/>
            <p14:sldId id="299"/>
            <p14:sldId id="301"/>
            <p14:sldId id="288"/>
            <p14:sldId id="284"/>
            <p14:sldId id="286"/>
            <p14:sldId id="287"/>
            <p14:sldId id="311"/>
            <p14:sldId id="275"/>
            <p14:sldId id="285"/>
            <p14:sldId id="307"/>
            <p14:sldId id="303"/>
            <p14:sldId id="306"/>
            <p14:sldId id="27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87"/>
    <p:restoredTop sz="80680" autoAdjust="0"/>
  </p:normalViewPr>
  <p:slideViewPr>
    <p:cSldViewPr snapToGrid="0" snapToObjects="1">
      <p:cViewPr varScale="1">
        <p:scale>
          <a:sx n="102" d="100"/>
          <a:sy n="102" d="100"/>
        </p:scale>
        <p:origin x="472"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6F01F-D0A0-0D45-8134-C593753CDA5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5A0AFF66-FF2B-DA48-A93A-FEDFDC59AA2A}">
      <dgm:prSet phldrT="[Text]" custT="1"/>
      <dgm:spPr>
        <a:solidFill>
          <a:schemeClr val="accent1">
            <a:lumMod val="75000"/>
          </a:schemeClr>
        </a:solidFill>
      </dgm:spPr>
      <dgm:t>
        <a:bodyPr/>
        <a:lstStyle/>
        <a:p>
          <a:r>
            <a:rPr lang="en-US" sz="2400" dirty="0"/>
            <a:t>Motivation</a:t>
          </a:r>
        </a:p>
      </dgm:t>
    </dgm:pt>
    <dgm:pt modelId="{EC20BE2E-85F5-0B4A-8B60-67E790F04AE1}" type="parTrans" cxnId="{5B411BC3-7BB5-CE4B-81A6-0DD6BE8C5C5B}">
      <dgm:prSet/>
      <dgm:spPr/>
      <dgm:t>
        <a:bodyPr/>
        <a:lstStyle/>
        <a:p>
          <a:endParaRPr lang="en-US" sz="2400"/>
        </a:p>
      </dgm:t>
    </dgm:pt>
    <dgm:pt modelId="{F60FB514-3BD5-4343-B78D-95234D59F1BE}" type="sibTrans" cxnId="{5B411BC3-7BB5-CE4B-81A6-0DD6BE8C5C5B}">
      <dgm:prSet/>
      <dgm:spPr/>
      <dgm:t>
        <a:bodyPr/>
        <a:lstStyle/>
        <a:p>
          <a:endParaRPr lang="en-US" sz="2400"/>
        </a:p>
      </dgm:t>
    </dgm:pt>
    <dgm:pt modelId="{3FF7AC51-425C-B14C-B001-6A8A904CB8E9}">
      <dgm:prSet phldrT="[Text]" custT="1"/>
      <dgm:spPr>
        <a:solidFill>
          <a:schemeClr val="accent1">
            <a:lumMod val="75000"/>
          </a:schemeClr>
        </a:solidFill>
      </dgm:spPr>
      <dgm:t>
        <a:bodyPr/>
        <a:lstStyle/>
        <a:p>
          <a:r>
            <a:rPr lang="en-US" sz="2400" dirty="0"/>
            <a:t>Evaluation</a:t>
          </a:r>
        </a:p>
      </dgm:t>
    </dgm:pt>
    <dgm:pt modelId="{FFC79376-658D-3449-8B9D-9A774353142F}" type="parTrans" cxnId="{0E747F1F-D88E-254E-976E-70D66A919B6A}">
      <dgm:prSet/>
      <dgm:spPr/>
      <dgm:t>
        <a:bodyPr/>
        <a:lstStyle/>
        <a:p>
          <a:endParaRPr lang="en-US" sz="2400"/>
        </a:p>
      </dgm:t>
    </dgm:pt>
    <dgm:pt modelId="{E5A31F14-1420-6246-A997-D4895E0FC9D4}" type="sibTrans" cxnId="{0E747F1F-D88E-254E-976E-70D66A919B6A}">
      <dgm:prSet/>
      <dgm:spPr/>
      <dgm:t>
        <a:bodyPr/>
        <a:lstStyle/>
        <a:p>
          <a:endParaRPr lang="en-US" sz="2400"/>
        </a:p>
      </dgm:t>
    </dgm:pt>
    <dgm:pt modelId="{11392661-249B-CD43-B745-3D269EC411F8}">
      <dgm:prSet phldrT="[Text]" custT="1"/>
      <dgm:spPr>
        <a:solidFill>
          <a:schemeClr val="accent1">
            <a:lumMod val="75000"/>
          </a:schemeClr>
        </a:solidFill>
      </dgm:spPr>
      <dgm:t>
        <a:bodyPr/>
        <a:lstStyle/>
        <a:p>
          <a:r>
            <a:rPr lang="en-US" sz="2400" dirty="0"/>
            <a:t>Conclusion and Future work</a:t>
          </a:r>
        </a:p>
      </dgm:t>
    </dgm:pt>
    <dgm:pt modelId="{DCAC5B10-8D94-E546-99DC-B220DB78CF27}" type="parTrans" cxnId="{5D8A0B89-D9CB-7648-8518-493CEC92CA71}">
      <dgm:prSet/>
      <dgm:spPr/>
      <dgm:t>
        <a:bodyPr/>
        <a:lstStyle/>
        <a:p>
          <a:endParaRPr lang="en-US" sz="2400"/>
        </a:p>
      </dgm:t>
    </dgm:pt>
    <dgm:pt modelId="{736177A4-58E0-7144-9162-1269498450B2}" type="sibTrans" cxnId="{5D8A0B89-D9CB-7648-8518-493CEC92CA71}">
      <dgm:prSet/>
      <dgm:spPr/>
      <dgm:t>
        <a:bodyPr/>
        <a:lstStyle/>
        <a:p>
          <a:endParaRPr lang="en-US" sz="2400"/>
        </a:p>
      </dgm:t>
    </dgm:pt>
    <dgm:pt modelId="{CA4B8EDC-8970-0644-92ED-E4EA7B244020}">
      <dgm:prSet custT="1"/>
      <dgm:spPr>
        <a:solidFill>
          <a:schemeClr val="accent1">
            <a:lumMod val="75000"/>
          </a:schemeClr>
        </a:solidFill>
      </dgm:spPr>
      <dgm:t>
        <a:bodyPr/>
        <a:lstStyle/>
        <a:p>
          <a:r>
            <a:rPr lang="en-US" sz="2400" dirty="0"/>
            <a:t>Background</a:t>
          </a:r>
        </a:p>
      </dgm:t>
    </dgm:pt>
    <dgm:pt modelId="{38C8E0FE-2AC5-0C47-927E-BDA7E77F64E8}" type="parTrans" cxnId="{E483CE74-CE17-EC48-84F5-E50281973665}">
      <dgm:prSet/>
      <dgm:spPr/>
      <dgm:t>
        <a:bodyPr/>
        <a:lstStyle/>
        <a:p>
          <a:endParaRPr lang="en-US" sz="2400"/>
        </a:p>
      </dgm:t>
    </dgm:pt>
    <dgm:pt modelId="{19F48101-507C-6B46-A9EF-C4573218218A}" type="sibTrans" cxnId="{E483CE74-CE17-EC48-84F5-E50281973665}">
      <dgm:prSet/>
      <dgm:spPr/>
      <dgm:t>
        <a:bodyPr/>
        <a:lstStyle/>
        <a:p>
          <a:endParaRPr lang="en-US" sz="2400"/>
        </a:p>
      </dgm:t>
    </dgm:pt>
    <dgm:pt modelId="{60E8A8A7-6DD8-7B43-9924-25E98EB6DD08}">
      <dgm:prSet custT="1"/>
      <dgm:spPr>
        <a:solidFill>
          <a:schemeClr val="accent1">
            <a:lumMod val="75000"/>
          </a:schemeClr>
        </a:solidFill>
      </dgm:spPr>
      <dgm:t>
        <a:bodyPr/>
        <a:lstStyle/>
        <a:p>
          <a:r>
            <a:rPr lang="en-US" sz="2400" dirty="0"/>
            <a:t>Design and implementation</a:t>
          </a:r>
        </a:p>
      </dgm:t>
    </dgm:pt>
    <dgm:pt modelId="{049FCE73-355B-1C4B-A3A3-C2932A8D0640}" type="parTrans" cxnId="{7A7DDA51-4348-2147-AE2A-643A3ACAA6CA}">
      <dgm:prSet/>
      <dgm:spPr/>
      <dgm:t>
        <a:bodyPr/>
        <a:lstStyle/>
        <a:p>
          <a:endParaRPr lang="en-US" sz="2400"/>
        </a:p>
      </dgm:t>
    </dgm:pt>
    <dgm:pt modelId="{DB3D4F1A-2619-BA49-B629-5F5597E43295}" type="sibTrans" cxnId="{7A7DDA51-4348-2147-AE2A-643A3ACAA6CA}">
      <dgm:prSet/>
      <dgm:spPr/>
      <dgm:t>
        <a:bodyPr/>
        <a:lstStyle/>
        <a:p>
          <a:endParaRPr lang="en-US" sz="2400"/>
        </a:p>
      </dgm:t>
    </dgm:pt>
    <dgm:pt modelId="{20E1F8FB-9F81-C646-AD46-2CF8D9F60BCB}" type="pres">
      <dgm:prSet presAssocID="{84C6F01F-D0A0-0D45-8134-C593753CDA54}" presName="linear" presStyleCnt="0">
        <dgm:presLayoutVars>
          <dgm:dir/>
          <dgm:animLvl val="lvl"/>
          <dgm:resizeHandles val="exact"/>
        </dgm:presLayoutVars>
      </dgm:prSet>
      <dgm:spPr/>
    </dgm:pt>
    <dgm:pt modelId="{2C0A1C59-EADB-4649-9A48-CBC8B1EFD7DC}" type="pres">
      <dgm:prSet presAssocID="{5A0AFF66-FF2B-DA48-A93A-FEDFDC59AA2A}" presName="parentLin" presStyleCnt="0"/>
      <dgm:spPr/>
    </dgm:pt>
    <dgm:pt modelId="{CA5C0257-2824-7F47-9FE0-727B1292E6D2}" type="pres">
      <dgm:prSet presAssocID="{5A0AFF66-FF2B-DA48-A93A-FEDFDC59AA2A}" presName="parentLeftMargin" presStyleLbl="node1" presStyleIdx="0" presStyleCnt="5"/>
      <dgm:spPr/>
    </dgm:pt>
    <dgm:pt modelId="{215E8116-8A76-6541-849F-5FB79045BB7A}" type="pres">
      <dgm:prSet presAssocID="{5A0AFF66-FF2B-DA48-A93A-FEDFDC59AA2A}" presName="parentText" presStyleLbl="node1" presStyleIdx="0" presStyleCnt="5">
        <dgm:presLayoutVars>
          <dgm:chMax val="0"/>
          <dgm:bulletEnabled val="1"/>
        </dgm:presLayoutVars>
      </dgm:prSet>
      <dgm:spPr/>
    </dgm:pt>
    <dgm:pt modelId="{2F752B88-D670-1A43-9A9D-79AE18C976BF}" type="pres">
      <dgm:prSet presAssocID="{5A0AFF66-FF2B-DA48-A93A-FEDFDC59AA2A}" presName="negativeSpace" presStyleCnt="0"/>
      <dgm:spPr/>
    </dgm:pt>
    <dgm:pt modelId="{7016C923-09B8-D64F-9E09-F2B275D67EE4}" type="pres">
      <dgm:prSet presAssocID="{5A0AFF66-FF2B-DA48-A93A-FEDFDC59AA2A}" presName="childText" presStyleLbl="conFgAcc1" presStyleIdx="0" presStyleCnt="5">
        <dgm:presLayoutVars>
          <dgm:bulletEnabled val="1"/>
        </dgm:presLayoutVars>
      </dgm:prSet>
      <dgm:spPr/>
    </dgm:pt>
    <dgm:pt modelId="{B8F6E4C6-5B6C-EC4C-97C1-A53245BFA494}" type="pres">
      <dgm:prSet presAssocID="{F60FB514-3BD5-4343-B78D-95234D59F1BE}" presName="spaceBetweenRectangles" presStyleCnt="0"/>
      <dgm:spPr/>
    </dgm:pt>
    <dgm:pt modelId="{B8EFB427-84DF-144E-91B4-507912AD1287}" type="pres">
      <dgm:prSet presAssocID="{CA4B8EDC-8970-0644-92ED-E4EA7B244020}" presName="parentLin" presStyleCnt="0"/>
      <dgm:spPr/>
    </dgm:pt>
    <dgm:pt modelId="{5EA46A1F-8C62-A145-BA2A-0DAC284714A2}" type="pres">
      <dgm:prSet presAssocID="{CA4B8EDC-8970-0644-92ED-E4EA7B244020}" presName="parentLeftMargin" presStyleLbl="node1" presStyleIdx="0" presStyleCnt="5"/>
      <dgm:spPr/>
    </dgm:pt>
    <dgm:pt modelId="{24FADF47-4CE2-D143-838B-0AE51C66F9B7}" type="pres">
      <dgm:prSet presAssocID="{CA4B8EDC-8970-0644-92ED-E4EA7B244020}" presName="parentText" presStyleLbl="node1" presStyleIdx="1" presStyleCnt="5">
        <dgm:presLayoutVars>
          <dgm:chMax val="0"/>
          <dgm:bulletEnabled val="1"/>
        </dgm:presLayoutVars>
      </dgm:prSet>
      <dgm:spPr/>
    </dgm:pt>
    <dgm:pt modelId="{F016721D-3786-4948-B067-95E5C0E7B213}" type="pres">
      <dgm:prSet presAssocID="{CA4B8EDC-8970-0644-92ED-E4EA7B244020}" presName="negativeSpace" presStyleCnt="0"/>
      <dgm:spPr/>
    </dgm:pt>
    <dgm:pt modelId="{A0250C0F-EF44-7E40-8A06-6F132B677E45}" type="pres">
      <dgm:prSet presAssocID="{CA4B8EDC-8970-0644-92ED-E4EA7B244020}" presName="childText" presStyleLbl="conFgAcc1" presStyleIdx="1" presStyleCnt="5">
        <dgm:presLayoutVars>
          <dgm:bulletEnabled val="1"/>
        </dgm:presLayoutVars>
      </dgm:prSet>
      <dgm:spPr/>
    </dgm:pt>
    <dgm:pt modelId="{ED7AB812-092D-9F47-8486-5C59120F6299}" type="pres">
      <dgm:prSet presAssocID="{19F48101-507C-6B46-A9EF-C4573218218A}" presName="spaceBetweenRectangles" presStyleCnt="0"/>
      <dgm:spPr/>
    </dgm:pt>
    <dgm:pt modelId="{070A1256-51E4-9342-A1C8-90FDC60786EA}" type="pres">
      <dgm:prSet presAssocID="{60E8A8A7-6DD8-7B43-9924-25E98EB6DD08}" presName="parentLin" presStyleCnt="0"/>
      <dgm:spPr/>
    </dgm:pt>
    <dgm:pt modelId="{4EB6BC8B-87E8-AC42-9ABC-99730C9179B7}" type="pres">
      <dgm:prSet presAssocID="{60E8A8A7-6DD8-7B43-9924-25E98EB6DD08}" presName="parentLeftMargin" presStyleLbl="node1" presStyleIdx="1" presStyleCnt="5"/>
      <dgm:spPr/>
    </dgm:pt>
    <dgm:pt modelId="{22C6DB1D-D26E-204D-BB74-FB7BDBAE7823}" type="pres">
      <dgm:prSet presAssocID="{60E8A8A7-6DD8-7B43-9924-25E98EB6DD08}" presName="parentText" presStyleLbl="node1" presStyleIdx="2" presStyleCnt="5">
        <dgm:presLayoutVars>
          <dgm:chMax val="0"/>
          <dgm:bulletEnabled val="1"/>
        </dgm:presLayoutVars>
      </dgm:prSet>
      <dgm:spPr/>
    </dgm:pt>
    <dgm:pt modelId="{8CAF904D-FF09-8F4A-A834-C75B396984CB}" type="pres">
      <dgm:prSet presAssocID="{60E8A8A7-6DD8-7B43-9924-25E98EB6DD08}" presName="negativeSpace" presStyleCnt="0"/>
      <dgm:spPr/>
    </dgm:pt>
    <dgm:pt modelId="{FCA31E33-C0D9-DE46-A296-0A238C03FE3A}" type="pres">
      <dgm:prSet presAssocID="{60E8A8A7-6DD8-7B43-9924-25E98EB6DD08}" presName="childText" presStyleLbl="conFgAcc1" presStyleIdx="2" presStyleCnt="5">
        <dgm:presLayoutVars>
          <dgm:bulletEnabled val="1"/>
        </dgm:presLayoutVars>
      </dgm:prSet>
      <dgm:spPr/>
    </dgm:pt>
    <dgm:pt modelId="{490AA36A-A9F6-7749-A142-739D44D99BBE}" type="pres">
      <dgm:prSet presAssocID="{DB3D4F1A-2619-BA49-B629-5F5597E43295}" presName="spaceBetweenRectangles" presStyleCnt="0"/>
      <dgm:spPr/>
    </dgm:pt>
    <dgm:pt modelId="{45D13619-71C7-7D4A-A915-73D5F1803D8B}" type="pres">
      <dgm:prSet presAssocID="{3FF7AC51-425C-B14C-B001-6A8A904CB8E9}" presName="parentLin" presStyleCnt="0"/>
      <dgm:spPr/>
    </dgm:pt>
    <dgm:pt modelId="{2C75D112-0D64-3B41-8777-E674514D4CFB}" type="pres">
      <dgm:prSet presAssocID="{3FF7AC51-425C-B14C-B001-6A8A904CB8E9}" presName="parentLeftMargin" presStyleLbl="node1" presStyleIdx="2" presStyleCnt="5"/>
      <dgm:spPr/>
    </dgm:pt>
    <dgm:pt modelId="{82BB1352-E7AC-B24E-A96C-844D270D27E5}" type="pres">
      <dgm:prSet presAssocID="{3FF7AC51-425C-B14C-B001-6A8A904CB8E9}" presName="parentText" presStyleLbl="node1" presStyleIdx="3" presStyleCnt="5">
        <dgm:presLayoutVars>
          <dgm:chMax val="0"/>
          <dgm:bulletEnabled val="1"/>
        </dgm:presLayoutVars>
      </dgm:prSet>
      <dgm:spPr/>
    </dgm:pt>
    <dgm:pt modelId="{021605D8-242A-FC4E-B02E-964DFEAEE62B}" type="pres">
      <dgm:prSet presAssocID="{3FF7AC51-425C-B14C-B001-6A8A904CB8E9}" presName="negativeSpace" presStyleCnt="0"/>
      <dgm:spPr/>
    </dgm:pt>
    <dgm:pt modelId="{725F7083-D2F8-B24B-8430-E57C045FC01A}" type="pres">
      <dgm:prSet presAssocID="{3FF7AC51-425C-B14C-B001-6A8A904CB8E9}" presName="childText" presStyleLbl="conFgAcc1" presStyleIdx="3" presStyleCnt="5">
        <dgm:presLayoutVars>
          <dgm:bulletEnabled val="1"/>
        </dgm:presLayoutVars>
      </dgm:prSet>
      <dgm:spPr/>
    </dgm:pt>
    <dgm:pt modelId="{0C6495D1-C3F9-C943-B0FF-9E9267823689}" type="pres">
      <dgm:prSet presAssocID="{E5A31F14-1420-6246-A997-D4895E0FC9D4}" presName="spaceBetweenRectangles" presStyleCnt="0"/>
      <dgm:spPr/>
    </dgm:pt>
    <dgm:pt modelId="{5C29DFCB-B380-C445-97DC-6E5C5FB90480}" type="pres">
      <dgm:prSet presAssocID="{11392661-249B-CD43-B745-3D269EC411F8}" presName="parentLin" presStyleCnt="0"/>
      <dgm:spPr/>
    </dgm:pt>
    <dgm:pt modelId="{0317FB75-ADE3-2344-9742-7D4E4B0C0A95}" type="pres">
      <dgm:prSet presAssocID="{11392661-249B-CD43-B745-3D269EC411F8}" presName="parentLeftMargin" presStyleLbl="node1" presStyleIdx="3" presStyleCnt="5"/>
      <dgm:spPr/>
    </dgm:pt>
    <dgm:pt modelId="{CCDE92CA-635D-4C48-A955-E119F4EAFABE}" type="pres">
      <dgm:prSet presAssocID="{11392661-249B-CD43-B745-3D269EC411F8}" presName="parentText" presStyleLbl="node1" presStyleIdx="4" presStyleCnt="5">
        <dgm:presLayoutVars>
          <dgm:chMax val="0"/>
          <dgm:bulletEnabled val="1"/>
        </dgm:presLayoutVars>
      </dgm:prSet>
      <dgm:spPr/>
    </dgm:pt>
    <dgm:pt modelId="{274DD15B-4E07-0045-B1D6-56BAB6E00635}" type="pres">
      <dgm:prSet presAssocID="{11392661-249B-CD43-B745-3D269EC411F8}" presName="negativeSpace" presStyleCnt="0"/>
      <dgm:spPr/>
    </dgm:pt>
    <dgm:pt modelId="{2FB0E77B-7C22-F942-87F7-D53935231952}" type="pres">
      <dgm:prSet presAssocID="{11392661-249B-CD43-B745-3D269EC411F8}" presName="childText" presStyleLbl="conFgAcc1" presStyleIdx="4" presStyleCnt="5">
        <dgm:presLayoutVars>
          <dgm:bulletEnabled val="1"/>
        </dgm:presLayoutVars>
      </dgm:prSet>
      <dgm:spPr/>
    </dgm:pt>
  </dgm:ptLst>
  <dgm:cxnLst>
    <dgm:cxn modelId="{EFDAF217-CE11-C94E-944A-A38A99FA22F4}" type="presOf" srcId="{11392661-249B-CD43-B745-3D269EC411F8}" destId="{0317FB75-ADE3-2344-9742-7D4E4B0C0A95}" srcOrd="0" destOrd="0" presId="urn:microsoft.com/office/officeart/2005/8/layout/list1"/>
    <dgm:cxn modelId="{0E747F1F-D88E-254E-976E-70D66A919B6A}" srcId="{84C6F01F-D0A0-0D45-8134-C593753CDA54}" destId="{3FF7AC51-425C-B14C-B001-6A8A904CB8E9}" srcOrd="3" destOrd="0" parTransId="{FFC79376-658D-3449-8B9D-9A774353142F}" sibTransId="{E5A31F14-1420-6246-A997-D4895E0FC9D4}"/>
    <dgm:cxn modelId="{C39D7A40-1B68-0C4B-B174-C2B6381E8F81}" type="presOf" srcId="{84C6F01F-D0A0-0D45-8134-C593753CDA54}" destId="{20E1F8FB-9F81-C646-AD46-2CF8D9F60BCB}" srcOrd="0" destOrd="0" presId="urn:microsoft.com/office/officeart/2005/8/layout/list1"/>
    <dgm:cxn modelId="{90BB5545-B2C5-C54E-A196-5C6A83ED76F3}" type="presOf" srcId="{60E8A8A7-6DD8-7B43-9924-25E98EB6DD08}" destId="{4EB6BC8B-87E8-AC42-9ABC-99730C9179B7}" srcOrd="0" destOrd="0" presId="urn:microsoft.com/office/officeart/2005/8/layout/list1"/>
    <dgm:cxn modelId="{44FB8251-8609-9D4C-B6FC-E6B9C2BEA2F6}" type="presOf" srcId="{11392661-249B-CD43-B745-3D269EC411F8}" destId="{CCDE92CA-635D-4C48-A955-E119F4EAFABE}" srcOrd="1" destOrd="0" presId="urn:microsoft.com/office/officeart/2005/8/layout/list1"/>
    <dgm:cxn modelId="{7A7DDA51-4348-2147-AE2A-643A3ACAA6CA}" srcId="{84C6F01F-D0A0-0D45-8134-C593753CDA54}" destId="{60E8A8A7-6DD8-7B43-9924-25E98EB6DD08}" srcOrd="2" destOrd="0" parTransId="{049FCE73-355B-1C4B-A3A3-C2932A8D0640}" sibTransId="{DB3D4F1A-2619-BA49-B629-5F5597E43295}"/>
    <dgm:cxn modelId="{E483CE74-CE17-EC48-84F5-E50281973665}" srcId="{84C6F01F-D0A0-0D45-8134-C593753CDA54}" destId="{CA4B8EDC-8970-0644-92ED-E4EA7B244020}" srcOrd="1" destOrd="0" parTransId="{38C8E0FE-2AC5-0C47-927E-BDA7E77F64E8}" sibTransId="{19F48101-507C-6B46-A9EF-C4573218218A}"/>
    <dgm:cxn modelId="{E383B57A-ACD9-5745-8CA5-B8E082BF8889}" type="presOf" srcId="{3FF7AC51-425C-B14C-B001-6A8A904CB8E9}" destId="{82BB1352-E7AC-B24E-A96C-844D270D27E5}" srcOrd="1" destOrd="0" presId="urn:microsoft.com/office/officeart/2005/8/layout/list1"/>
    <dgm:cxn modelId="{3CCDEF81-20D3-A84D-B802-C23A093AC352}" type="presOf" srcId="{CA4B8EDC-8970-0644-92ED-E4EA7B244020}" destId="{5EA46A1F-8C62-A145-BA2A-0DAC284714A2}" srcOrd="0" destOrd="0" presId="urn:microsoft.com/office/officeart/2005/8/layout/list1"/>
    <dgm:cxn modelId="{024EB184-4044-B44E-8438-1EABFDC6A631}" type="presOf" srcId="{3FF7AC51-425C-B14C-B001-6A8A904CB8E9}" destId="{2C75D112-0D64-3B41-8777-E674514D4CFB}" srcOrd="0" destOrd="0" presId="urn:microsoft.com/office/officeart/2005/8/layout/list1"/>
    <dgm:cxn modelId="{5D8A0B89-D9CB-7648-8518-493CEC92CA71}" srcId="{84C6F01F-D0A0-0D45-8134-C593753CDA54}" destId="{11392661-249B-CD43-B745-3D269EC411F8}" srcOrd="4" destOrd="0" parTransId="{DCAC5B10-8D94-E546-99DC-B220DB78CF27}" sibTransId="{736177A4-58E0-7144-9162-1269498450B2}"/>
    <dgm:cxn modelId="{13394F9E-220E-2D44-BDD4-46313AB8527A}" type="presOf" srcId="{5A0AFF66-FF2B-DA48-A93A-FEDFDC59AA2A}" destId="{CA5C0257-2824-7F47-9FE0-727B1292E6D2}" srcOrd="0" destOrd="0" presId="urn:microsoft.com/office/officeart/2005/8/layout/list1"/>
    <dgm:cxn modelId="{48FB81A5-2944-F842-8B6B-F0DD9C7E6E97}" type="presOf" srcId="{CA4B8EDC-8970-0644-92ED-E4EA7B244020}" destId="{24FADF47-4CE2-D143-838B-0AE51C66F9B7}" srcOrd="1" destOrd="0" presId="urn:microsoft.com/office/officeart/2005/8/layout/list1"/>
    <dgm:cxn modelId="{CFC120B3-6D49-4F45-BE1C-3866C3C0B853}" type="presOf" srcId="{60E8A8A7-6DD8-7B43-9924-25E98EB6DD08}" destId="{22C6DB1D-D26E-204D-BB74-FB7BDBAE7823}" srcOrd="1" destOrd="0" presId="urn:microsoft.com/office/officeart/2005/8/layout/list1"/>
    <dgm:cxn modelId="{5B411BC3-7BB5-CE4B-81A6-0DD6BE8C5C5B}" srcId="{84C6F01F-D0A0-0D45-8134-C593753CDA54}" destId="{5A0AFF66-FF2B-DA48-A93A-FEDFDC59AA2A}" srcOrd="0" destOrd="0" parTransId="{EC20BE2E-85F5-0B4A-8B60-67E790F04AE1}" sibTransId="{F60FB514-3BD5-4343-B78D-95234D59F1BE}"/>
    <dgm:cxn modelId="{6AE1B0FA-853B-564D-9031-3512086980B3}" type="presOf" srcId="{5A0AFF66-FF2B-DA48-A93A-FEDFDC59AA2A}" destId="{215E8116-8A76-6541-849F-5FB79045BB7A}" srcOrd="1" destOrd="0" presId="urn:microsoft.com/office/officeart/2005/8/layout/list1"/>
    <dgm:cxn modelId="{A71D4205-A2DC-3A4E-99B9-37EC2BF04BCA}" type="presParOf" srcId="{20E1F8FB-9F81-C646-AD46-2CF8D9F60BCB}" destId="{2C0A1C59-EADB-4649-9A48-CBC8B1EFD7DC}" srcOrd="0" destOrd="0" presId="urn:microsoft.com/office/officeart/2005/8/layout/list1"/>
    <dgm:cxn modelId="{5D840421-FB0B-B64E-A370-9D530AF7C955}" type="presParOf" srcId="{2C0A1C59-EADB-4649-9A48-CBC8B1EFD7DC}" destId="{CA5C0257-2824-7F47-9FE0-727B1292E6D2}" srcOrd="0" destOrd="0" presId="urn:microsoft.com/office/officeart/2005/8/layout/list1"/>
    <dgm:cxn modelId="{32AAF291-F53B-AD45-9039-49D485020ACF}" type="presParOf" srcId="{2C0A1C59-EADB-4649-9A48-CBC8B1EFD7DC}" destId="{215E8116-8A76-6541-849F-5FB79045BB7A}" srcOrd="1" destOrd="0" presId="urn:microsoft.com/office/officeart/2005/8/layout/list1"/>
    <dgm:cxn modelId="{96B264BC-CD3A-574A-B7D3-26792CAA0089}" type="presParOf" srcId="{20E1F8FB-9F81-C646-AD46-2CF8D9F60BCB}" destId="{2F752B88-D670-1A43-9A9D-79AE18C976BF}" srcOrd="1" destOrd="0" presId="urn:microsoft.com/office/officeart/2005/8/layout/list1"/>
    <dgm:cxn modelId="{88B13546-DC74-A94B-91D7-5065C2C1241F}" type="presParOf" srcId="{20E1F8FB-9F81-C646-AD46-2CF8D9F60BCB}" destId="{7016C923-09B8-D64F-9E09-F2B275D67EE4}" srcOrd="2" destOrd="0" presId="urn:microsoft.com/office/officeart/2005/8/layout/list1"/>
    <dgm:cxn modelId="{7F0D21C4-4010-1847-B783-04E8425F0637}" type="presParOf" srcId="{20E1F8FB-9F81-C646-AD46-2CF8D9F60BCB}" destId="{B8F6E4C6-5B6C-EC4C-97C1-A53245BFA494}" srcOrd="3" destOrd="0" presId="urn:microsoft.com/office/officeart/2005/8/layout/list1"/>
    <dgm:cxn modelId="{B2FDA791-FD67-DA41-9A39-783A7801DB67}" type="presParOf" srcId="{20E1F8FB-9F81-C646-AD46-2CF8D9F60BCB}" destId="{B8EFB427-84DF-144E-91B4-507912AD1287}" srcOrd="4" destOrd="0" presId="urn:microsoft.com/office/officeart/2005/8/layout/list1"/>
    <dgm:cxn modelId="{352EF6E8-A3F1-FE4A-A9FA-D8CFB9ED8E77}" type="presParOf" srcId="{B8EFB427-84DF-144E-91B4-507912AD1287}" destId="{5EA46A1F-8C62-A145-BA2A-0DAC284714A2}" srcOrd="0" destOrd="0" presId="urn:microsoft.com/office/officeart/2005/8/layout/list1"/>
    <dgm:cxn modelId="{6870D218-07B4-CF44-983D-C3002EC8473A}" type="presParOf" srcId="{B8EFB427-84DF-144E-91B4-507912AD1287}" destId="{24FADF47-4CE2-D143-838B-0AE51C66F9B7}" srcOrd="1" destOrd="0" presId="urn:microsoft.com/office/officeart/2005/8/layout/list1"/>
    <dgm:cxn modelId="{4CB59A6D-FA83-E44D-9DE8-CD4FDC393433}" type="presParOf" srcId="{20E1F8FB-9F81-C646-AD46-2CF8D9F60BCB}" destId="{F016721D-3786-4948-B067-95E5C0E7B213}" srcOrd="5" destOrd="0" presId="urn:microsoft.com/office/officeart/2005/8/layout/list1"/>
    <dgm:cxn modelId="{F658E714-5FFE-D940-9B21-0ADE079F685A}" type="presParOf" srcId="{20E1F8FB-9F81-C646-AD46-2CF8D9F60BCB}" destId="{A0250C0F-EF44-7E40-8A06-6F132B677E45}" srcOrd="6" destOrd="0" presId="urn:microsoft.com/office/officeart/2005/8/layout/list1"/>
    <dgm:cxn modelId="{D4D99526-C870-6E44-92E8-24FDA9553887}" type="presParOf" srcId="{20E1F8FB-9F81-C646-AD46-2CF8D9F60BCB}" destId="{ED7AB812-092D-9F47-8486-5C59120F6299}" srcOrd="7" destOrd="0" presId="urn:microsoft.com/office/officeart/2005/8/layout/list1"/>
    <dgm:cxn modelId="{E4406655-8347-9F4F-B93D-14EE7FAE1DDF}" type="presParOf" srcId="{20E1F8FB-9F81-C646-AD46-2CF8D9F60BCB}" destId="{070A1256-51E4-9342-A1C8-90FDC60786EA}" srcOrd="8" destOrd="0" presId="urn:microsoft.com/office/officeart/2005/8/layout/list1"/>
    <dgm:cxn modelId="{FE52A820-3F52-7240-8151-1F96EAA7BA96}" type="presParOf" srcId="{070A1256-51E4-9342-A1C8-90FDC60786EA}" destId="{4EB6BC8B-87E8-AC42-9ABC-99730C9179B7}" srcOrd="0" destOrd="0" presId="urn:microsoft.com/office/officeart/2005/8/layout/list1"/>
    <dgm:cxn modelId="{2222CB86-6FD0-4745-AD25-CF96D8719369}" type="presParOf" srcId="{070A1256-51E4-9342-A1C8-90FDC60786EA}" destId="{22C6DB1D-D26E-204D-BB74-FB7BDBAE7823}" srcOrd="1" destOrd="0" presId="urn:microsoft.com/office/officeart/2005/8/layout/list1"/>
    <dgm:cxn modelId="{B628A065-9104-7949-8F10-B23719145CBB}" type="presParOf" srcId="{20E1F8FB-9F81-C646-AD46-2CF8D9F60BCB}" destId="{8CAF904D-FF09-8F4A-A834-C75B396984CB}" srcOrd="9" destOrd="0" presId="urn:microsoft.com/office/officeart/2005/8/layout/list1"/>
    <dgm:cxn modelId="{E61B8977-9E03-674C-B39D-A68F80E8CCBC}" type="presParOf" srcId="{20E1F8FB-9F81-C646-AD46-2CF8D9F60BCB}" destId="{FCA31E33-C0D9-DE46-A296-0A238C03FE3A}" srcOrd="10" destOrd="0" presId="urn:microsoft.com/office/officeart/2005/8/layout/list1"/>
    <dgm:cxn modelId="{01D8DCA2-A555-FA4F-8CC3-CB0684F513C6}" type="presParOf" srcId="{20E1F8FB-9F81-C646-AD46-2CF8D9F60BCB}" destId="{490AA36A-A9F6-7749-A142-739D44D99BBE}" srcOrd="11" destOrd="0" presId="urn:microsoft.com/office/officeart/2005/8/layout/list1"/>
    <dgm:cxn modelId="{44BDC5B7-19DA-0442-A247-5B2BC3F29634}" type="presParOf" srcId="{20E1F8FB-9F81-C646-AD46-2CF8D9F60BCB}" destId="{45D13619-71C7-7D4A-A915-73D5F1803D8B}" srcOrd="12" destOrd="0" presId="urn:microsoft.com/office/officeart/2005/8/layout/list1"/>
    <dgm:cxn modelId="{F148D7FC-C1E7-C949-8E8E-B94715F7912D}" type="presParOf" srcId="{45D13619-71C7-7D4A-A915-73D5F1803D8B}" destId="{2C75D112-0D64-3B41-8777-E674514D4CFB}" srcOrd="0" destOrd="0" presId="urn:microsoft.com/office/officeart/2005/8/layout/list1"/>
    <dgm:cxn modelId="{579582D6-E743-3D4C-BA46-63F79AF03974}" type="presParOf" srcId="{45D13619-71C7-7D4A-A915-73D5F1803D8B}" destId="{82BB1352-E7AC-B24E-A96C-844D270D27E5}" srcOrd="1" destOrd="0" presId="urn:microsoft.com/office/officeart/2005/8/layout/list1"/>
    <dgm:cxn modelId="{1F75776B-994C-0543-99EB-C6C9FD916403}" type="presParOf" srcId="{20E1F8FB-9F81-C646-AD46-2CF8D9F60BCB}" destId="{021605D8-242A-FC4E-B02E-964DFEAEE62B}" srcOrd="13" destOrd="0" presId="urn:microsoft.com/office/officeart/2005/8/layout/list1"/>
    <dgm:cxn modelId="{47150335-32BA-8841-84EC-C6368142545A}" type="presParOf" srcId="{20E1F8FB-9F81-C646-AD46-2CF8D9F60BCB}" destId="{725F7083-D2F8-B24B-8430-E57C045FC01A}" srcOrd="14" destOrd="0" presId="urn:microsoft.com/office/officeart/2005/8/layout/list1"/>
    <dgm:cxn modelId="{BAC827FF-5A10-6F4A-B0A7-778808C27B12}" type="presParOf" srcId="{20E1F8FB-9F81-C646-AD46-2CF8D9F60BCB}" destId="{0C6495D1-C3F9-C943-B0FF-9E9267823689}" srcOrd="15" destOrd="0" presId="urn:microsoft.com/office/officeart/2005/8/layout/list1"/>
    <dgm:cxn modelId="{CC3E36CD-12A4-0942-88BF-F2D82B87436B}" type="presParOf" srcId="{20E1F8FB-9F81-C646-AD46-2CF8D9F60BCB}" destId="{5C29DFCB-B380-C445-97DC-6E5C5FB90480}" srcOrd="16" destOrd="0" presId="urn:microsoft.com/office/officeart/2005/8/layout/list1"/>
    <dgm:cxn modelId="{51A3725F-9451-FD4F-9B52-FB26FC70CAB4}" type="presParOf" srcId="{5C29DFCB-B380-C445-97DC-6E5C5FB90480}" destId="{0317FB75-ADE3-2344-9742-7D4E4B0C0A95}" srcOrd="0" destOrd="0" presId="urn:microsoft.com/office/officeart/2005/8/layout/list1"/>
    <dgm:cxn modelId="{89C49E84-2E2E-AB41-B887-84F8D67F943A}" type="presParOf" srcId="{5C29DFCB-B380-C445-97DC-6E5C5FB90480}" destId="{CCDE92CA-635D-4C48-A955-E119F4EAFABE}" srcOrd="1" destOrd="0" presId="urn:microsoft.com/office/officeart/2005/8/layout/list1"/>
    <dgm:cxn modelId="{520FA865-43D2-6E46-BC89-9578CBB3471D}" type="presParOf" srcId="{20E1F8FB-9F81-C646-AD46-2CF8D9F60BCB}" destId="{274DD15B-4E07-0045-B1D6-56BAB6E00635}" srcOrd="17" destOrd="0" presId="urn:microsoft.com/office/officeart/2005/8/layout/list1"/>
    <dgm:cxn modelId="{B9106460-57C5-B64C-859E-61B3C69942F7}" type="presParOf" srcId="{20E1F8FB-9F81-C646-AD46-2CF8D9F60BCB}" destId="{2FB0E77B-7C22-F942-87F7-D5393523195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22B12-23B4-9942-9659-E93C0CB3283F}" type="doc">
      <dgm:prSet loTypeId="urn:microsoft.com/office/officeart/2005/8/layout/arrow2" loCatId="" qsTypeId="urn:microsoft.com/office/officeart/2005/8/quickstyle/3d5" qsCatId="3D" csTypeId="urn:microsoft.com/office/officeart/2005/8/colors/accent1_2" csCatId="accent1" phldr="1"/>
      <dgm:spPr/>
      <dgm:t>
        <a:bodyPr/>
        <a:lstStyle/>
        <a:p>
          <a:endParaRPr lang="en-US"/>
        </a:p>
      </dgm:t>
    </dgm:pt>
    <dgm:pt modelId="{A8F84DBD-F115-3E46-837E-82997A9C79A8}">
      <dgm:prSet phldrT="[Text]" custT="1"/>
      <dgm:spPr/>
      <dgm:t>
        <a:bodyPr/>
        <a:lstStyle/>
        <a:p>
          <a:r>
            <a:rPr lang="en-US" sz="2900" b="1" dirty="0"/>
            <a:t>SSE4</a:t>
          </a:r>
          <a:r>
            <a:rPr lang="en-US" sz="4100" dirty="0"/>
            <a:t> </a:t>
          </a:r>
        </a:p>
      </dgm:t>
    </dgm:pt>
    <dgm:pt modelId="{99DEEB24-3F24-5F46-9043-2FF848BE8A3C}" type="parTrans" cxnId="{6D47CF9B-022E-E74B-8188-09D625D539BB}">
      <dgm:prSet/>
      <dgm:spPr/>
      <dgm:t>
        <a:bodyPr/>
        <a:lstStyle/>
        <a:p>
          <a:endParaRPr lang="en-US"/>
        </a:p>
      </dgm:t>
    </dgm:pt>
    <dgm:pt modelId="{66466DAB-66EB-8548-B0C1-A41A377D0798}" type="sibTrans" cxnId="{6D47CF9B-022E-E74B-8188-09D625D539BB}">
      <dgm:prSet/>
      <dgm:spPr/>
      <dgm:t>
        <a:bodyPr/>
        <a:lstStyle/>
        <a:p>
          <a:endParaRPr lang="en-US"/>
        </a:p>
      </dgm:t>
    </dgm:pt>
    <dgm:pt modelId="{5A777996-B853-B840-B904-BD99A301A852}">
      <dgm:prSet phldrT="[Text]" custT="1"/>
      <dgm:spPr/>
      <dgm:t>
        <a:bodyPr/>
        <a:lstStyle/>
        <a:p>
          <a:r>
            <a:rPr lang="en-US" sz="2900" b="1" dirty="0"/>
            <a:t>AVX</a:t>
          </a:r>
        </a:p>
        <a:p>
          <a:r>
            <a:rPr lang="en-US" sz="1800" b="0" i="0" dirty="0"/>
            <a:t>Sandy Bridge</a:t>
          </a:r>
          <a:endParaRPr lang="en-US" sz="1800" dirty="0"/>
        </a:p>
      </dgm:t>
    </dgm:pt>
    <dgm:pt modelId="{9E80173A-70D9-6D47-8A7F-A91CC05D90A1}" type="parTrans" cxnId="{45C80273-277C-1444-9EBE-94648E94BBFF}">
      <dgm:prSet/>
      <dgm:spPr/>
      <dgm:t>
        <a:bodyPr/>
        <a:lstStyle/>
        <a:p>
          <a:endParaRPr lang="en-US"/>
        </a:p>
      </dgm:t>
    </dgm:pt>
    <dgm:pt modelId="{701393A3-1648-6247-8459-C28EFEEB5500}" type="sibTrans" cxnId="{45C80273-277C-1444-9EBE-94648E94BBFF}">
      <dgm:prSet/>
      <dgm:spPr/>
      <dgm:t>
        <a:bodyPr/>
        <a:lstStyle/>
        <a:p>
          <a:endParaRPr lang="en-US"/>
        </a:p>
      </dgm:t>
    </dgm:pt>
    <dgm:pt modelId="{417B614E-BB94-D644-92CF-9BABC0F44AC3}">
      <dgm:prSet phldrT="[Text]" custT="1"/>
      <dgm:spPr/>
      <dgm:t>
        <a:bodyPr/>
        <a:lstStyle/>
        <a:p>
          <a:r>
            <a:rPr lang="en-US" sz="2900" b="1" dirty="0"/>
            <a:t>AVX2</a:t>
          </a:r>
        </a:p>
        <a:p>
          <a:r>
            <a:rPr lang="en-US" sz="1800" b="0" i="0" dirty="0"/>
            <a:t>Haswell</a:t>
          </a:r>
          <a:endParaRPr lang="en-US" sz="1800" dirty="0"/>
        </a:p>
      </dgm:t>
    </dgm:pt>
    <dgm:pt modelId="{2DE6DEDA-A7DA-F449-87A9-45E9EF8DAB2E}" type="parTrans" cxnId="{5A4D792E-9304-794D-990F-D62812E32922}">
      <dgm:prSet/>
      <dgm:spPr/>
      <dgm:t>
        <a:bodyPr/>
        <a:lstStyle/>
        <a:p>
          <a:endParaRPr lang="en-US"/>
        </a:p>
      </dgm:t>
    </dgm:pt>
    <dgm:pt modelId="{CC919623-046B-8E4E-8F37-B869976DD1E7}" type="sibTrans" cxnId="{5A4D792E-9304-794D-990F-D62812E32922}">
      <dgm:prSet/>
      <dgm:spPr/>
      <dgm:t>
        <a:bodyPr/>
        <a:lstStyle/>
        <a:p>
          <a:endParaRPr lang="en-US"/>
        </a:p>
      </dgm:t>
    </dgm:pt>
    <dgm:pt modelId="{1BA0EBD8-F7DB-E94B-8989-C81E3C4C7A98}">
      <dgm:prSet custT="1"/>
      <dgm:spPr/>
      <dgm:t>
        <a:bodyPr/>
        <a:lstStyle/>
        <a:p>
          <a:r>
            <a:rPr lang="en-US" sz="2900" b="1" dirty="0"/>
            <a:t>AVX512</a:t>
          </a:r>
        </a:p>
        <a:p>
          <a:r>
            <a:rPr lang="en-US" sz="1800" b="0" i="0" dirty="0"/>
            <a:t>Xeon </a:t>
          </a:r>
          <a:endParaRPr lang="en-US" sz="1800" dirty="0"/>
        </a:p>
      </dgm:t>
    </dgm:pt>
    <dgm:pt modelId="{99156561-39AE-BE4A-B400-C399C38533CD}" type="parTrans" cxnId="{452049A8-E491-0446-8D03-9C417996E3FD}">
      <dgm:prSet/>
      <dgm:spPr/>
      <dgm:t>
        <a:bodyPr/>
        <a:lstStyle/>
        <a:p>
          <a:endParaRPr lang="en-US"/>
        </a:p>
      </dgm:t>
    </dgm:pt>
    <dgm:pt modelId="{076A4268-1209-9F48-90AF-AD809A88540A}" type="sibTrans" cxnId="{452049A8-E491-0446-8D03-9C417996E3FD}">
      <dgm:prSet/>
      <dgm:spPr/>
      <dgm:t>
        <a:bodyPr/>
        <a:lstStyle/>
        <a:p>
          <a:endParaRPr lang="en-US"/>
        </a:p>
      </dgm:t>
    </dgm:pt>
    <dgm:pt modelId="{BBDF3855-6C57-EF40-84A8-2544DA893E6E}" type="pres">
      <dgm:prSet presAssocID="{08322B12-23B4-9942-9659-E93C0CB3283F}" presName="arrowDiagram" presStyleCnt="0">
        <dgm:presLayoutVars>
          <dgm:chMax val="5"/>
          <dgm:dir/>
          <dgm:resizeHandles val="exact"/>
        </dgm:presLayoutVars>
      </dgm:prSet>
      <dgm:spPr/>
    </dgm:pt>
    <dgm:pt modelId="{7BA5F21E-162F-7B4A-8F86-687A061BA0A9}" type="pres">
      <dgm:prSet presAssocID="{08322B12-23B4-9942-9659-E93C0CB3283F}" presName="arrow" presStyleLbl="bgShp" presStyleIdx="0" presStyleCnt="1"/>
      <dgm:spPr/>
    </dgm:pt>
    <dgm:pt modelId="{3BC1255B-E7BF-E143-8DFE-CE485260106A}" type="pres">
      <dgm:prSet presAssocID="{08322B12-23B4-9942-9659-E93C0CB3283F}" presName="arrowDiagram4" presStyleCnt="0"/>
      <dgm:spPr/>
    </dgm:pt>
    <dgm:pt modelId="{9CEDF459-FC26-8E48-8954-FE21F7306B40}" type="pres">
      <dgm:prSet presAssocID="{A8F84DBD-F115-3E46-837E-82997A9C79A8}" presName="bullet4a" presStyleLbl="node1" presStyleIdx="0" presStyleCnt="4"/>
      <dgm:spPr/>
    </dgm:pt>
    <dgm:pt modelId="{CF84FD89-5583-ED49-ABAF-9F1A9E78920C}" type="pres">
      <dgm:prSet presAssocID="{A8F84DBD-F115-3E46-837E-82997A9C79A8}" presName="textBox4a" presStyleLbl="revTx" presStyleIdx="0" presStyleCnt="4">
        <dgm:presLayoutVars>
          <dgm:bulletEnabled val="1"/>
        </dgm:presLayoutVars>
      </dgm:prSet>
      <dgm:spPr/>
    </dgm:pt>
    <dgm:pt modelId="{20F7394B-D490-7543-94B6-4F0F38D307CD}" type="pres">
      <dgm:prSet presAssocID="{5A777996-B853-B840-B904-BD99A301A852}" presName="bullet4b" presStyleLbl="node1" presStyleIdx="1" presStyleCnt="4"/>
      <dgm:spPr/>
    </dgm:pt>
    <dgm:pt modelId="{42498EA4-FE14-E443-800E-C537C8558B90}" type="pres">
      <dgm:prSet presAssocID="{5A777996-B853-B840-B904-BD99A301A852}" presName="textBox4b" presStyleLbl="revTx" presStyleIdx="1" presStyleCnt="4">
        <dgm:presLayoutVars>
          <dgm:bulletEnabled val="1"/>
        </dgm:presLayoutVars>
      </dgm:prSet>
      <dgm:spPr/>
    </dgm:pt>
    <dgm:pt modelId="{0FBC10D7-4377-8944-9E3F-8A5893FD724E}" type="pres">
      <dgm:prSet presAssocID="{417B614E-BB94-D644-92CF-9BABC0F44AC3}" presName="bullet4c" presStyleLbl="node1" presStyleIdx="2" presStyleCnt="4"/>
      <dgm:spPr/>
    </dgm:pt>
    <dgm:pt modelId="{57866B52-2362-9E40-9904-07E8E1700E0E}" type="pres">
      <dgm:prSet presAssocID="{417B614E-BB94-D644-92CF-9BABC0F44AC3}" presName="textBox4c" presStyleLbl="revTx" presStyleIdx="2" presStyleCnt="4">
        <dgm:presLayoutVars>
          <dgm:bulletEnabled val="1"/>
        </dgm:presLayoutVars>
      </dgm:prSet>
      <dgm:spPr/>
    </dgm:pt>
    <dgm:pt modelId="{51682A6C-4939-B747-9127-AF020FC9FBAA}" type="pres">
      <dgm:prSet presAssocID="{1BA0EBD8-F7DB-E94B-8989-C81E3C4C7A98}" presName="bullet4d" presStyleLbl="node1" presStyleIdx="3" presStyleCnt="4"/>
      <dgm:spPr/>
    </dgm:pt>
    <dgm:pt modelId="{885A5B3C-DBE2-1648-8758-013CB7172501}" type="pres">
      <dgm:prSet presAssocID="{1BA0EBD8-F7DB-E94B-8989-C81E3C4C7A98}" presName="textBox4d" presStyleLbl="revTx" presStyleIdx="3" presStyleCnt="4">
        <dgm:presLayoutVars>
          <dgm:bulletEnabled val="1"/>
        </dgm:presLayoutVars>
      </dgm:prSet>
      <dgm:spPr/>
    </dgm:pt>
  </dgm:ptLst>
  <dgm:cxnLst>
    <dgm:cxn modelId="{E71D7923-0CEE-0E48-A399-754C38089135}" type="presOf" srcId="{A8F84DBD-F115-3E46-837E-82997A9C79A8}" destId="{CF84FD89-5583-ED49-ABAF-9F1A9E78920C}" srcOrd="0" destOrd="0" presId="urn:microsoft.com/office/officeart/2005/8/layout/arrow2"/>
    <dgm:cxn modelId="{5A4D792E-9304-794D-990F-D62812E32922}" srcId="{08322B12-23B4-9942-9659-E93C0CB3283F}" destId="{417B614E-BB94-D644-92CF-9BABC0F44AC3}" srcOrd="2" destOrd="0" parTransId="{2DE6DEDA-A7DA-F449-87A9-45E9EF8DAB2E}" sibTransId="{CC919623-046B-8E4E-8F37-B869976DD1E7}"/>
    <dgm:cxn modelId="{45C80273-277C-1444-9EBE-94648E94BBFF}" srcId="{08322B12-23B4-9942-9659-E93C0CB3283F}" destId="{5A777996-B853-B840-B904-BD99A301A852}" srcOrd="1" destOrd="0" parTransId="{9E80173A-70D9-6D47-8A7F-A91CC05D90A1}" sibTransId="{701393A3-1648-6247-8459-C28EFEEB5500}"/>
    <dgm:cxn modelId="{3F76A086-A62E-CC41-A1C4-5777B826B470}" type="presOf" srcId="{5A777996-B853-B840-B904-BD99A301A852}" destId="{42498EA4-FE14-E443-800E-C537C8558B90}" srcOrd="0" destOrd="0" presId="urn:microsoft.com/office/officeart/2005/8/layout/arrow2"/>
    <dgm:cxn modelId="{6D47CF9B-022E-E74B-8188-09D625D539BB}" srcId="{08322B12-23B4-9942-9659-E93C0CB3283F}" destId="{A8F84DBD-F115-3E46-837E-82997A9C79A8}" srcOrd="0" destOrd="0" parTransId="{99DEEB24-3F24-5F46-9043-2FF848BE8A3C}" sibTransId="{66466DAB-66EB-8548-B0C1-A41A377D0798}"/>
    <dgm:cxn modelId="{452049A8-E491-0446-8D03-9C417996E3FD}" srcId="{08322B12-23B4-9942-9659-E93C0CB3283F}" destId="{1BA0EBD8-F7DB-E94B-8989-C81E3C4C7A98}" srcOrd="3" destOrd="0" parTransId="{99156561-39AE-BE4A-B400-C399C38533CD}" sibTransId="{076A4268-1209-9F48-90AF-AD809A88540A}"/>
    <dgm:cxn modelId="{452E25B9-312E-E94F-B6AD-3D7337718E10}" type="presOf" srcId="{1BA0EBD8-F7DB-E94B-8989-C81E3C4C7A98}" destId="{885A5B3C-DBE2-1648-8758-013CB7172501}" srcOrd="0" destOrd="0" presId="urn:microsoft.com/office/officeart/2005/8/layout/arrow2"/>
    <dgm:cxn modelId="{9ABF30BD-A030-3846-B137-2F909FF11464}" type="presOf" srcId="{08322B12-23B4-9942-9659-E93C0CB3283F}" destId="{BBDF3855-6C57-EF40-84A8-2544DA893E6E}" srcOrd="0" destOrd="0" presId="urn:microsoft.com/office/officeart/2005/8/layout/arrow2"/>
    <dgm:cxn modelId="{F1C052C9-1C57-664B-8645-A8386F473BF5}" type="presOf" srcId="{417B614E-BB94-D644-92CF-9BABC0F44AC3}" destId="{57866B52-2362-9E40-9904-07E8E1700E0E}" srcOrd="0" destOrd="0" presId="urn:microsoft.com/office/officeart/2005/8/layout/arrow2"/>
    <dgm:cxn modelId="{D20628EE-99D4-D84A-AFFB-472B1121EF79}" type="presParOf" srcId="{BBDF3855-6C57-EF40-84A8-2544DA893E6E}" destId="{7BA5F21E-162F-7B4A-8F86-687A061BA0A9}" srcOrd="0" destOrd="0" presId="urn:microsoft.com/office/officeart/2005/8/layout/arrow2"/>
    <dgm:cxn modelId="{15790559-FA80-3844-8EB8-B3A16252F349}" type="presParOf" srcId="{BBDF3855-6C57-EF40-84A8-2544DA893E6E}" destId="{3BC1255B-E7BF-E143-8DFE-CE485260106A}" srcOrd="1" destOrd="0" presId="urn:microsoft.com/office/officeart/2005/8/layout/arrow2"/>
    <dgm:cxn modelId="{C078BC55-F32F-D447-8F46-BB8B7D87F73B}" type="presParOf" srcId="{3BC1255B-E7BF-E143-8DFE-CE485260106A}" destId="{9CEDF459-FC26-8E48-8954-FE21F7306B40}" srcOrd="0" destOrd="0" presId="urn:microsoft.com/office/officeart/2005/8/layout/arrow2"/>
    <dgm:cxn modelId="{2D225C5F-25F1-F444-8263-56B21ED26164}" type="presParOf" srcId="{3BC1255B-E7BF-E143-8DFE-CE485260106A}" destId="{CF84FD89-5583-ED49-ABAF-9F1A9E78920C}" srcOrd="1" destOrd="0" presId="urn:microsoft.com/office/officeart/2005/8/layout/arrow2"/>
    <dgm:cxn modelId="{61AF8A29-9EC1-0D44-BC3F-65B53E2F4001}" type="presParOf" srcId="{3BC1255B-E7BF-E143-8DFE-CE485260106A}" destId="{20F7394B-D490-7543-94B6-4F0F38D307CD}" srcOrd="2" destOrd="0" presId="urn:microsoft.com/office/officeart/2005/8/layout/arrow2"/>
    <dgm:cxn modelId="{8B04954C-305C-2D40-845F-99EF83C440A3}" type="presParOf" srcId="{3BC1255B-E7BF-E143-8DFE-CE485260106A}" destId="{42498EA4-FE14-E443-800E-C537C8558B90}" srcOrd="3" destOrd="0" presId="urn:microsoft.com/office/officeart/2005/8/layout/arrow2"/>
    <dgm:cxn modelId="{DEA6187F-B06D-8D47-A189-93FB5F088515}" type="presParOf" srcId="{3BC1255B-E7BF-E143-8DFE-CE485260106A}" destId="{0FBC10D7-4377-8944-9E3F-8A5893FD724E}" srcOrd="4" destOrd="0" presId="urn:microsoft.com/office/officeart/2005/8/layout/arrow2"/>
    <dgm:cxn modelId="{1C89AFC5-2E2D-524D-BF63-CF622079C416}" type="presParOf" srcId="{3BC1255B-E7BF-E143-8DFE-CE485260106A}" destId="{57866B52-2362-9E40-9904-07E8E1700E0E}" srcOrd="5" destOrd="0" presId="urn:microsoft.com/office/officeart/2005/8/layout/arrow2"/>
    <dgm:cxn modelId="{02A4ED4E-36EF-2C4C-8D16-6620BE7BC78C}" type="presParOf" srcId="{3BC1255B-E7BF-E143-8DFE-CE485260106A}" destId="{51682A6C-4939-B747-9127-AF020FC9FBAA}" srcOrd="6" destOrd="0" presId="urn:microsoft.com/office/officeart/2005/8/layout/arrow2"/>
    <dgm:cxn modelId="{B08F5A43-0812-4546-83BA-65C534B60E1C}" type="presParOf" srcId="{3BC1255B-E7BF-E143-8DFE-CE485260106A}" destId="{885A5B3C-DBE2-1648-8758-013CB7172501}"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DFE02E-634C-9D4B-985D-2F91C47B35AE}"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US"/>
        </a:p>
      </dgm:t>
    </dgm:pt>
    <dgm:pt modelId="{AE046434-DE1E-C849-87F4-644263EE3BBA}">
      <dgm:prSet phldrT="[Text]"/>
      <dgm:spPr/>
      <dgm:t>
        <a:bodyPr/>
        <a:lstStyle/>
        <a:p>
          <a:r>
            <a:rPr lang="en-US"/>
            <a:t> </a:t>
          </a:r>
          <a:endParaRPr lang="en-US" dirty="0"/>
        </a:p>
      </dgm:t>
    </dgm:pt>
    <dgm:pt modelId="{7919B983-56C7-6E4C-9276-C063A4C87EDB}" type="parTrans" cxnId="{90CB59B4-4EF9-174B-B13D-0A7DB580AD79}">
      <dgm:prSet/>
      <dgm:spPr/>
      <dgm:t>
        <a:bodyPr/>
        <a:lstStyle/>
        <a:p>
          <a:endParaRPr lang="en-US"/>
        </a:p>
      </dgm:t>
    </dgm:pt>
    <dgm:pt modelId="{3828162A-8220-F540-987F-F75EA420FD3C}" type="sibTrans" cxnId="{90CB59B4-4EF9-174B-B13D-0A7DB580AD79}">
      <dgm:prSet/>
      <dgm:spPr/>
      <dgm:t>
        <a:bodyPr/>
        <a:lstStyle/>
        <a:p>
          <a:endParaRPr lang="en-US"/>
        </a:p>
      </dgm:t>
    </dgm:pt>
    <dgm:pt modelId="{16766B41-DE45-CA4E-837B-5DAF8AA1C7D0}">
      <dgm:prSet phldrT="[Text]" custT="1"/>
      <dgm:spPr/>
      <dgm:t>
        <a:bodyPr/>
        <a:lstStyle/>
        <a:p>
          <a:pPr algn="ctr"/>
          <a:r>
            <a:rPr lang="en-US" sz="2000" b="1" dirty="0">
              <a:latin typeface="Calibri" panose="020F0502020204030204" pitchFamily="34" charset="0"/>
              <a:cs typeface="Calibri" panose="020F0502020204030204" pitchFamily="34" charset="0"/>
            </a:rPr>
            <a:t>XMM</a:t>
          </a:r>
        </a:p>
        <a:p>
          <a:pPr algn="ctr"/>
          <a:r>
            <a:rPr lang="en-US" sz="1800" dirty="0">
              <a:latin typeface="Calibri" panose="020F0502020204030204" pitchFamily="34" charset="0"/>
              <a:cs typeface="Calibri" panose="020F0502020204030204" pitchFamily="34" charset="0"/>
            </a:rPr>
            <a:t>128-bit </a:t>
          </a:r>
        </a:p>
        <a:p>
          <a:pPr algn="ctr"/>
          <a:r>
            <a:rPr lang="en-US" sz="1800" dirty="0">
              <a:latin typeface="Calibri" panose="020F0502020204030204" pitchFamily="34" charset="0"/>
              <a:cs typeface="Calibri" panose="020F0502020204030204" pitchFamily="34" charset="0"/>
            </a:rPr>
            <a:t>SIMD </a:t>
          </a:r>
          <a:endParaRPr lang="en-US" sz="1800" dirty="0"/>
        </a:p>
      </dgm:t>
    </dgm:pt>
    <dgm:pt modelId="{29755076-2BF5-2A4B-98BC-C55A3510C949}" type="parTrans" cxnId="{BEBEAB8F-3643-E347-87E2-0B49BB4B10EB}">
      <dgm:prSet/>
      <dgm:spPr/>
      <dgm:t>
        <a:bodyPr/>
        <a:lstStyle/>
        <a:p>
          <a:endParaRPr lang="en-US"/>
        </a:p>
      </dgm:t>
    </dgm:pt>
    <dgm:pt modelId="{5C6DF134-47BA-F04A-B4F3-436274925455}" type="sibTrans" cxnId="{BEBEAB8F-3643-E347-87E2-0B49BB4B10EB}">
      <dgm:prSet/>
      <dgm:spPr/>
      <dgm:t>
        <a:bodyPr/>
        <a:lstStyle/>
        <a:p>
          <a:endParaRPr lang="en-US"/>
        </a:p>
      </dgm:t>
    </dgm:pt>
    <dgm:pt modelId="{7726D4A1-5B8C-2E4E-89C7-ED1E13C01F15}">
      <dgm:prSet phldrT="[Text]" custT="1"/>
      <dgm:spPr/>
      <dgm:t>
        <a:bodyPr/>
        <a:lstStyle/>
        <a:p>
          <a:pPr algn="ctr"/>
          <a:r>
            <a:rPr lang="en-US" sz="1800" b="1" dirty="0">
              <a:latin typeface="Calibri" panose="020F0502020204030204" pitchFamily="34" charset="0"/>
              <a:cs typeface="Calibri" panose="020F0502020204030204" pitchFamily="34" charset="0"/>
            </a:rPr>
            <a:t>Y | XMM </a:t>
          </a:r>
        </a:p>
        <a:p>
          <a:pPr algn="ctr"/>
          <a:r>
            <a:rPr lang="en-US" sz="1800" dirty="0">
              <a:latin typeface="Calibri" panose="020F0502020204030204" pitchFamily="34" charset="0"/>
              <a:cs typeface="Calibri" panose="020F0502020204030204" pitchFamily="34" charset="0"/>
            </a:rPr>
            <a:t>Operate on </a:t>
          </a:r>
        </a:p>
        <a:p>
          <a:pPr algn="ctr"/>
          <a:r>
            <a:rPr lang="en-US" sz="1800" dirty="0">
              <a:latin typeface="Calibri" panose="020F0502020204030204" pitchFamily="34" charset="0"/>
              <a:cs typeface="Calibri" panose="020F0502020204030204" pitchFamily="34" charset="0"/>
            </a:rPr>
            <a:t>256-bit </a:t>
          </a:r>
        </a:p>
        <a:p>
          <a:pPr algn="ctr"/>
          <a:r>
            <a:rPr lang="en-US" sz="1800" dirty="0">
              <a:latin typeface="Calibri" panose="020F0502020204030204" pitchFamily="34" charset="0"/>
              <a:cs typeface="Calibri" panose="020F0502020204030204" pitchFamily="34" charset="0"/>
            </a:rPr>
            <a:t>registers</a:t>
          </a:r>
          <a:endParaRPr lang="en-US" sz="1800" dirty="0"/>
        </a:p>
      </dgm:t>
    </dgm:pt>
    <dgm:pt modelId="{3E65226F-F93F-0A40-9065-8C4525BCFB03}" type="parTrans" cxnId="{47432A34-C4A1-994A-BCEB-47F5EE0E6DB3}">
      <dgm:prSet/>
      <dgm:spPr/>
      <dgm:t>
        <a:bodyPr/>
        <a:lstStyle/>
        <a:p>
          <a:endParaRPr lang="en-US"/>
        </a:p>
      </dgm:t>
    </dgm:pt>
    <dgm:pt modelId="{49B32F9F-A3F0-6E45-8907-C2F60C572119}" type="sibTrans" cxnId="{47432A34-C4A1-994A-BCEB-47F5EE0E6DB3}">
      <dgm:prSet/>
      <dgm:spPr/>
      <dgm:t>
        <a:bodyPr/>
        <a:lstStyle/>
        <a:p>
          <a:endParaRPr lang="en-US"/>
        </a:p>
      </dgm:t>
    </dgm:pt>
    <dgm:pt modelId="{860F5E01-6DD4-6A48-879E-3ABE73FAFD49}">
      <dgm:prSet custT="1"/>
      <dgm:spPr/>
      <dgm:t>
        <a:bodyPr/>
        <a:lstStyle/>
        <a:p>
          <a:pPr algn="ctr"/>
          <a:r>
            <a:rPr lang="en-US" sz="1800" b="1" dirty="0">
              <a:latin typeface="Calibri" panose="020F0502020204030204" pitchFamily="34" charset="0"/>
              <a:cs typeface="Calibri" panose="020F0502020204030204" pitchFamily="34" charset="0"/>
            </a:rPr>
            <a:t>Z | Y | XMM </a:t>
          </a:r>
        </a:p>
        <a:p>
          <a:pPr algn="ctr"/>
          <a:r>
            <a:rPr lang="en-US" sz="1800" dirty="0">
              <a:latin typeface="Calibri" panose="020F0502020204030204" pitchFamily="34" charset="0"/>
              <a:cs typeface="Calibri" panose="020F0502020204030204" pitchFamily="34" charset="0"/>
            </a:rPr>
            <a:t>Operate on</a:t>
          </a:r>
        </a:p>
        <a:p>
          <a:pPr algn="ctr"/>
          <a:r>
            <a:rPr lang="en-US" sz="1800" dirty="0">
              <a:latin typeface="Calibri" panose="020F0502020204030204" pitchFamily="34" charset="0"/>
              <a:cs typeface="Calibri" panose="020F0502020204030204" pitchFamily="34" charset="0"/>
            </a:rPr>
            <a:t>512-bit</a:t>
          </a:r>
        </a:p>
        <a:p>
          <a:pPr algn="ctr"/>
          <a:r>
            <a:rPr lang="en-US" sz="1800" dirty="0">
              <a:latin typeface="Calibri" panose="020F0502020204030204" pitchFamily="34" charset="0"/>
              <a:cs typeface="Calibri" panose="020F0502020204030204" pitchFamily="34" charset="0"/>
            </a:rPr>
            <a:t> registers</a:t>
          </a:r>
          <a:endParaRPr lang="en-US" sz="1800" dirty="0"/>
        </a:p>
      </dgm:t>
    </dgm:pt>
    <dgm:pt modelId="{B208D108-154F-154A-BD7E-64EDE9DF5CB1}" type="parTrans" cxnId="{35731858-6C92-D146-857D-01E9CE934CC6}">
      <dgm:prSet/>
      <dgm:spPr/>
      <dgm:t>
        <a:bodyPr/>
        <a:lstStyle/>
        <a:p>
          <a:endParaRPr lang="en-US"/>
        </a:p>
      </dgm:t>
    </dgm:pt>
    <dgm:pt modelId="{78676B0B-800D-FC4E-B2A6-AA95AEAF5958}" type="sibTrans" cxnId="{35731858-6C92-D146-857D-01E9CE934CC6}">
      <dgm:prSet/>
      <dgm:spPr/>
      <dgm:t>
        <a:bodyPr/>
        <a:lstStyle/>
        <a:p>
          <a:endParaRPr lang="en-US"/>
        </a:p>
      </dgm:t>
    </dgm:pt>
    <dgm:pt modelId="{701C0B34-519C-3347-8B77-1D98E2E84C8C}" type="pres">
      <dgm:prSet presAssocID="{2EDFE02E-634C-9D4B-985D-2F91C47B35AE}" presName="rootnode" presStyleCnt="0">
        <dgm:presLayoutVars>
          <dgm:chMax/>
          <dgm:chPref/>
          <dgm:dir/>
          <dgm:animLvl val="lvl"/>
        </dgm:presLayoutVars>
      </dgm:prSet>
      <dgm:spPr/>
    </dgm:pt>
    <dgm:pt modelId="{8B13B8A2-46A5-3747-9626-A0954A459E05}" type="pres">
      <dgm:prSet presAssocID="{AE046434-DE1E-C849-87F4-644263EE3BBA}" presName="composite" presStyleCnt="0"/>
      <dgm:spPr/>
    </dgm:pt>
    <dgm:pt modelId="{DEB4C595-7919-D744-AE72-1C33C183D06A}" type="pres">
      <dgm:prSet presAssocID="{AE046434-DE1E-C849-87F4-644263EE3BBA}" presName="LShape" presStyleLbl="alignNode1" presStyleIdx="0" presStyleCnt="7"/>
      <dgm:spPr/>
    </dgm:pt>
    <dgm:pt modelId="{4C9E54B3-DF19-0B44-AB77-7833DCADBE2B}" type="pres">
      <dgm:prSet presAssocID="{AE046434-DE1E-C849-87F4-644263EE3BBA}" presName="ParentText" presStyleLbl="revTx" presStyleIdx="0" presStyleCnt="4">
        <dgm:presLayoutVars>
          <dgm:chMax val="0"/>
          <dgm:chPref val="0"/>
          <dgm:bulletEnabled val="1"/>
        </dgm:presLayoutVars>
      </dgm:prSet>
      <dgm:spPr/>
    </dgm:pt>
    <dgm:pt modelId="{49E07636-FF3E-304F-BC49-6083E5E842E2}" type="pres">
      <dgm:prSet presAssocID="{AE046434-DE1E-C849-87F4-644263EE3BBA}" presName="Triangle" presStyleLbl="alignNode1" presStyleIdx="1" presStyleCnt="7"/>
      <dgm:spPr/>
    </dgm:pt>
    <dgm:pt modelId="{1D0BBF11-5CF2-D44C-9225-238ABF6AC542}" type="pres">
      <dgm:prSet presAssocID="{3828162A-8220-F540-987F-F75EA420FD3C}" presName="sibTrans" presStyleCnt="0"/>
      <dgm:spPr/>
    </dgm:pt>
    <dgm:pt modelId="{CA8012DD-4A09-7348-9EEC-23C215663EAE}" type="pres">
      <dgm:prSet presAssocID="{3828162A-8220-F540-987F-F75EA420FD3C}" presName="space" presStyleCnt="0"/>
      <dgm:spPr/>
    </dgm:pt>
    <dgm:pt modelId="{5ADB7C74-48E3-5B4B-8FE8-150E9BB327ED}" type="pres">
      <dgm:prSet presAssocID="{16766B41-DE45-CA4E-837B-5DAF8AA1C7D0}" presName="composite" presStyleCnt="0"/>
      <dgm:spPr/>
    </dgm:pt>
    <dgm:pt modelId="{F474C0BE-A3B1-3247-9C64-EDAEBED5B8E6}" type="pres">
      <dgm:prSet presAssocID="{16766B41-DE45-CA4E-837B-5DAF8AA1C7D0}" presName="LShape" presStyleLbl="alignNode1" presStyleIdx="2" presStyleCnt="7"/>
      <dgm:spPr/>
    </dgm:pt>
    <dgm:pt modelId="{150F8FDE-413E-5D4F-9C71-245CBC7A4EAD}" type="pres">
      <dgm:prSet presAssocID="{16766B41-DE45-CA4E-837B-5DAF8AA1C7D0}" presName="ParentText" presStyleLbl="revTx" presStyleIdx="1" presStyleCnt="4" custScaleX="111432">
        <dgm:presLayoutVars>
          <dgm:chMax val="0"/>
          <dgm:chPref val="0"/>
          <dgm:bulletEnabled val="1"/>
        </dgm:presLayoutVars>
      </dgm:prSet>
      <dgm:spPr/>
    </dgm:pt>
    <dgm:pt modelId="{0292AA4C-8098-B946-85FD-EBFB54BCAC5C}" type="pres">
      <dgm:prSet presAssocID="{16766B41-DE45-CA4E-837B-5DAF8AA1C7D0}" presName="Triangle" presStyleLbl="alignNode1" presStyleIdx="3" presStyleCnt="7"/>
      <dgm:spPr/>
    </dgm:pt>
    <dgm:pt modelId="{CEE0A91E-59B0-4045-BA3E-4BCD6B54CA34}" type="pres">
      <dgm:prSet presAssocID="{5C6DF134-47BA-F04A-B4F3-436274925455}" presName="sibTrans" presStyleCnt="0"/>
      <dgm:spPr/>
    </dgm:pt>
    <dgm:pt modelId="{2C9312EB-261B-6B4B-AB98-A728F4F730EB}" type="pres">
      <dgm:prSet presAssocID="{5C6DF134-47BA-F04A-B4F3-436274925455}" presName="space" presStyleCnt="0"/>
      <dgm:spPr/>
    </dgm:pt>
    <dgm:pt modelId="{5978BD97-1E50-D942-B2A9-F04DD5E6995D}" type="pres">
      <dgm:prSet presAssocID="{7726D4A1-5B8C-2E4E-89C7-ED1E13C01F15}" presName="composite" presStyleCnt="0"/>
      <dgm:spPr/>
    </dgm:pt>
    <dgm:pt modelId="{094F7F2F-D934-B345-8D6F-D032815D0631}" type="pres">
      <dgm:prSet presAssocID="{7726D4A1-5B8C-2E4E-89C7-ED1E13C01F15}" presName="LShape" presStyleLbl="alignNode1" presStyleIdx="4" presStyleCnt="7"/>
      <dgm:spPr/>
    </dgm:pt>
    <dgm:pt modelId="{CB2720F0-2594-EF4B-8655-C449E909D636}" type="pres">
      <dgm:prSet presAssocID="{7726D4A1-5B8C-2E4E-89C7-ED1E13C01F15}" presName="ParentText" presStyleLbl="revTx" presStyleIdx="2" presStyleCnt="4" custScaleX="107501">
        <dgm:presLayoutVars>
          <dgm:chMax val="0"/>
          <dgm:chPref val="0"/>
          <dgm:bulletEnabled val="1"/>
        </dgm:presLayoutVars>
      </dgm:prSet>
      <dgm:spPr/>
    </dgm:pt>
    <dgm:pt modelId="{C37A269B-BDA1-3D4D-8FF4-8B3F367A2C70}" type="pres">
      <dgm:prSet presAssocID="{7726D4A1-5B8C-2E4E-89C7-ED1E13C01F15}" presName="Triangle" presStyleLbl="alignNode1" presStyleIdx="5" presStyleCnt="7"/>
      <dgm:spPr/>
    </dgm:pt>
    <dgm:pt modelId="{C64ADB83-FE98-E040-AC6C-B342B1FA1E74}" type="pres">
      <dgm:prSet presAssocID="{49B32F9F-A3F0-6E45-8907-C2F60C572119}" presName="sibTrans" presStyleCnt="0"/>
      <dgm:spPr/>
    </dgm:pt>
    <dgm:pt modelId="{F87D3206-3128-114D-9D42-61ED7ECD6578}" type="pres">
      <dgm:prSet presAssocID="{49B32F9F-A3F0-6E45-8907-C2F60C572119}" presName="space" presStyleCnt="0"/>
      <dgm:spPr/>
    </dgm:pt>
    <dgm:pt modelId="{40E86A7D-B0B1-8445-BA65-6B11D3408752}" type="pres">
      <dgm:prSet presAssocID="{860F5E01-6DD4-6A48-879E-3ABE73FAFD49}" presName="composite" presStyleCnt="0"/>
      <dgm:spPr/>
    </dgm:pt>
    <dgm:pt modelId="{40E47404-5349-1D48-9E92-74D1C146BA09}" type="pres">
      <dgm:prSet presAssocID="{860F5E01-6DD4-6A48-879E-3ABE73FAFD49}" presName="LShape" presStyleLbl="alignNode1" presStyleIdx="6" presStyleCnt="7"/>
      <dgm:spPr/>
    </dgm:pt>
    <dgm:pt modelId="{BA2A06CE-FDA3-364E-A27D-26D7C2D61C5A}" type="pres">
      <dgm:prSet presAssocID="{860F5E01-6DD4-6A48-879E-3ABE73FAFD49}" presName="ParentText" presStyleLbl="revTx" presStyleIdx="3" presStyleCnt="4" custScaleX="115305">
        <dgm:presLayoutVars>
          <dgm:chMax val="0"/>
          <dgm:chPref val="0"/>
          <dgm:bulletEnabled val="1"/>
        </dgm:presLayoutVars>
      </dgm:prSet>
      <dgm:spPr/>
    </dgm:pt>
  </dgm:ptLst>
  <dgm:cxnLst>
    <dgm:cxn modelId="{ED63C703-35E2-964A-9568-A6899FC16010}" type="presOf" srcId="{7726D4A1-5B8C-2E4E-89C7-ED1E13C01F15}" destId="{CB2720F0-2594-EF4B-8655-C449E909D636}" srcOrd="0" destOrd="0" presId="urn:microsoft.com/office/officeart/2009/3/layout/StepUpProcess"/>
    <dgm:cxn modelId="{37AF4816-BE86-F649-BB79-910D862A3B20}" type="presOf" srcId="{16766B41-DE45-CA4E-837B-5DAF8AA1C7D0}" destId="{150F8FDE-413E-5D4F-9C71-245CBC7A4EAD}" srcOrd="0" destOrd="0" presId="urn:microsoft.com/office/officeart/2009/3/layout/StepUpProcess"/>
    <dgm:cxn modelId="{E3BDBC20-F143-C045-8060-A800768953EB}" type="presOf" srcId="{860F5E01-6DD4-6A48-879E-3ABE73FAFD49}" destId="{BA2A06CE-FDA3-364E-A27D-26D7C2D61C5A}" srcOrd="0" destOrd="0" presId="urn:microsoft.com/office/officeart/2009/3/layout/StepUpProcess"/>
    <dgm:cxn modelId="{47432A34-C4A1-994A-BCEB-47F5EE0E6DB3}" srcId="{2EDFE02E-634C-9D4B-985D-2F91C47B35AE}" destId="{7726D4A1-5B8C-2E4E-89C7-ED1E13C01F15}" srcOrd="2" destOrd="0" parTransId="{3E65226F-F93F-0A40-9065-8C4525BCFB03}" sibTransId="{49B32F9F-A3F0-6E45-8907-C2F60C572119}"/>
    <dgm:cxn modelId="{35731858-6C92-D146-857D-01E9CE934CC6}" srcId="{2EDFE02E-634C-9D4B-985D-2F91C47B35AE}" destId="{860F5E01-6DD4-6A48-879E-3ABE73FAFD49}" srcOrd="3" destOrd="0" parTransId="{B208D108-154F-154A-BD7E-64EDE9DF5CB1}" sibTransId="{78676B0B-800D-FC4E-B2A6-AA95AEAF5958}"/>
    <dgm:cxn modelId="{BEBEAB8F-3643-E347-87E2-0B49BB4B10EB}" srcId="{2EDFE02E-634C-9D4B-985D-2F91C47B35AE}" destId="{16766B41-DE45-CA4E-837B-5DAF8AA1C7D0}" srcOrd="1" destOrd="0" parTransId="{29755076-2BF5-2A4B-98BC-C55A3510C949}" sibTransId="{5C6DF134-47BA-F04A-B4F3-436274925455}"/>
    <dgm:cxn modelId="{90CB59B4-4EF9-174B-B13D-0A7DB580AD79}" srcId="{2EDFE02E-634C-9D4B-985D-2F91C47B35AE}" destId="{AE046434-DE1E-C849-87F4-644263EE3BBA}" srcOrd="0" destOrd="0" parTransId="{7919B983-56C7-6E4C-9276-C063A4C87EDB}" sibTransId="{3828162A-8220-F540-987F-F75EA420FD3C}"/>
    <dgm:cxn modelId="{15245AC8-2FB2-5347-B0AE-490D0A82CFC7}" type="presOf" srcId="{AE046434-DE1E-C849-87F4-644263EE3BBA}" destId="{4C9E54B3-DF19-0B44-AB77-7833DCADBE2B}" srcOrd="0" destOrd="0" presId="urn:microsoft.com/office/officeart/2009/3/layout/StepUpProcess"/>
    <dgm:cxn modelId="{637411F5-6CFF-ED43-B1C4-0D35CBD46D38}" type="presOf" srcId="{2EDFE02E-634C-9D4B-985D-2F91C47B35AE}" destId="{701C0B34-519C-3347-8B77-1D98E2E84C8C}" srcOrd="0" destOrd="0" presId="urn:microsoft.com/office/officeart/2009/3/layout/StepUpProcess"/>
    <dgm:cxn modelId="{DBA6C2F0-CC79-0E46-A124-83FF77EEC160}" type="presParOf" srcId="{701C0B34-519C-3347-8B77-1D98E2E84C8C}" destId="{8B13B8A2-46A5-3747-9626-A0954A459E05}" srcOrd="0" destOrd="0" presId="urn:microsoft.com/office/officeart/2009/3/layout/StepUpProcess"/>
    <dgm:cxn modelId="{A716F635-5082-7F4A-92F3-F1EAD5C7357A}" type="presParOf" srcId="{8B13B8A2-46A5-3747-9626-A0954A459E05}" destId="{DEB4C595-7919-D744-AE72-1C33C183D06A}" srcOrd="0" destOrd="0" presId="urn:microsoft.com/office/officeart/2009/3/layout/StepUpProcess"/>
    <dgm:cxn modelId="{5E6F5BFD-72D6-1E44-8C21-4F0D6D738B47}" type="presParOf" srcId="{8B13B8A2-46A5-3747-9626-A0954A459E05}" destId="{4C9E54B3-DF19-0B44-AB77-7833DCADBE2B}" srcOrd="1" destOrd="0" presId="urn:microsoft.com/office/officeart/2009/3/layout/StepUpProcess"/>
    <dgm:cxn modelId="{2B04706B-2899-E248-8333-643FF05341EA}" type="presParOf" srcId="{8B13B8A2-46A5-3747-9626-A0954A459E05}" destId="{49E07636-FF3E-304F-BC49-6083E5E842E2}" srcOrd="2" destOrd="0" presId="urn:microsoft.com/office/officeart/2009/3/layout/StepUpProcess"/>
    <dgm:cxn modelId="{506012EE-36A0-E446-A774-2EF2464A0F1A}" type="presParOf" srcId="{701C0B34-519C-3347-8B77-1D98E2E84C8C}" destId="{1D0BBF11-5CF2-D44C-9225-238ABF6AC542}" srcOrd="1" destOrd="0" presId="urn:microsoft.com/office/officeart/2009/3/layout/StepUpProcess"/>
    <dgm:cxn modelId="{B0C1DB36-EACF-A540-95AB-CD9533B8DAEA}" type="presParOf" srcId="{1D0BBF11-5CF2-D44C-9225-238ABF6AC542}" destId="{CA8012DD-4A09-7348-9EEC-23C215663EAE}" srcOrd="0" destOrd="0" presId="urn:microsoft.com/office/officeart/2009/3/layout/StepUpProcess"/>
    <dgm:cxn modelId="{79D8BAE7-BCB3-9448-A103-778B1C4F0024}" type="presParOf" srcId="{701C0B34-519C-3347-8B77-1D98E2E84C8C}" destId="{5ADB7C74-48E3-5B4B-8FE8-150E9BB327ED}" srcOrd="2" destOrd="0" presId="urn:microsoft.com/office/officeart/2009/3/layout/StepUpProcess"/>
    <dgm:cxn modelId="{56AD7F98-F99D-474D-AA4C-D03DD03E2419}" type="presParOf" srcId="{5ADB7C74-48E3-5B4B-8FE8-150E9BB327ED}" destId="{F474C0BE-A3B1-3247-9C64-EDAEBED5B8E6}" srcOrd="0" destOrd="0" presId="urn:microsoft.com/office/officeart/2009/3/layout/StepUpProcess"/>
    <dgm:cxn modelId="{132D231D-7B9A-5D40-8828-DF9F0B6CD9FE}" type="presParOf" srcId="{5ADB7C74-48E3-5B4B-8FE8-150E9BB327ED}" destId="{150F8FDE-413E-5D4F-9C71-245CBC7A4EAD}" srcOrd="1" destOrd="0" presId="urn:microsoft.com/office/officeart/2009/3/layout/StepUpProcess"/>
    <dgm:cxn modelId="{97132C2D-6D76-0B4F-945E-ED0CC86BE633}" type="presParOf" srcId="{5ADB7C74-48E3-5B4B-8FE8-150E9BB327ED}" destId="{0292AA4C-8098-B946-85FD-EBFB54BCAC5C}" srcOrd="2" destOrd="0" presId="urn:microsoft.com/office/officeart/2009/3/layout/StepUpProcess"/>
    <dgm:cxn modelId="{AE0DDFB8-677D-9041-AD46-049B5D04F88A}" type="presParOf" srcId="{701C0B34-519C-3347-8B77-1D98E2E84C8C}" destId="{CEE0A91E-59B0-4045-BA3E-4BCD6B54CA34}" srcOrd="3" destOrd="0" presId="urn:microsoft.com/office/officeart/2009/3/layout/StepUpProcess"/>
    <dgm:cxn modelId="{F3827BBE-89F8-2E4B-B503-11FFC34A4208}" type="presParOf" srcId="{CEE0A91E-59B0-4045-BA3E-4BCD6B54CA34}" destId="{2C9312EB-261B-6B4B-AB98-A728F4F730EB}" srcOrd="0" destOrd="0" presId="urn:microsoft.com/office/officeart/2009/3/layout/StepUpProcess"/>
    <dgm:cxn modelId="{FD76B8DE-6AD2-B741-9E55-00503CC9875E}" type="presParOf" srcId="{701C0B34-519C-3347-8B77-1D98E2E84C8C}" destId="{5978BD97-1E50-D942-B2A9-F04DD5E6995D}" srcOrd="4" destOrd="0" presId="urn:microsoft.com/office/officeart/2009/3/layout/StepUpProcess"/>
    <dgm:cxn modelId="{6357AA6D-55EC-C54B-B8E6-733F288567CB}" type="presParOf" srcId="{5978BD97-1E50-D942-B2A9-F04DD5E6995D}" destId="{094F7F2F-D934-B345-8D6F-D032815D0631}" srcOrd="0" destOrd="0" presId="urn:microsoft.com/office/officeart/2009/3/layout/StepUpProcess"/>
    <dgm:cxn modelId="{BDB8CF65-6A9B-B94E-81B7-5A58F09CBD18}" type="presParOf" srcId="{5978BD97-1E50-D942-B2A9-F04DD5E6995D}" destId="{CB2720F0-2594-EF4B-8655-C449E909D636}" srcOrd="1" destOrd="0" presId="urn:microsoft.com/office/officeart/2009/3/layout/StepUpProcess"/>
    <dgm:cxn modelId="{AE7CDC2F-EDBF-6145-A0BB-38B658E1E491}" type="presParOf" srcId="{5978BD97-1E50-D942-B2A9-F04DD5E6995D}" destId="{C37A269B-BDA1-3D4D-8FF4-8B3F367A2C70}" srcOrd="2" destOrd="0" presId="urn:microsoft.com/office/officeart/2009/3/layout/StepUpProcess"/>
    <dgm:cxn modelId="{1D5F9407-73F7-0540-AC41-BCE272FEDBB7}" type="presParOf" srcId="{701C0B34-519C-3347-8B77-1D98E2E84C8C}" destId="{C64ADB83-FE98-E040-AC6C-B342B1FA1E74}" srcOrd="5" destOrd="0" presId="urn:microsoft.com/office/officeart/2009/3/layout/StepUpProcess"/>
    <dgm:cxn modelId="{53CBC35B-2F3C-FA46-AF00-2925AA57F734}" type="presParOf" srcId="{C64ADB83-FE98-E040-AC6C-B342B1FA1E74}" destId="{F87D3206-3128-114D-9D42-61ED7ECD6578}" srcOrd="0" destOrd="0" presId="urn:microsoft.com/office/officeart/2009/3/layout/StepUpProcess"/>
    <dgm:cxn modelId="{27FBB493-6CC1-4348-B90E-FF1A68B4B3E1}" type="presParOf" srcId="{701C0B34-519C-3347-8B77-1D98E2E84C8C}" destId="{40E86A7D-B0B1-8445-BA65-6B11D3408752}" srcOrd="6" destOrd="0" presId="urn:microsoft.com/office/officeart/2009/3/layout/StepUpProcess"/>
    <dgm:cxn modelId="{92FEC35D-E494-8B4A-9777-7CF310F7F512}" type="presParOf" srcId="{40E86A7D-B0B1-8445-BA65-6B11D3408752}" destId="{40E47404-5349-1D48-9E92-74D1C146BA09}" srcOrd="0" destOrd="0" presId="urn:microsoft.com/office/officeart/2009/3/layout/StepUpProcess"/>
    <dgm:cxn modelId="{20675C6D-B050-F84D-8B5F-9D827038C367}" type="presParOf" srcId="{40E86A7D-B0B1-8445-BA65-6B11D3408752}" destId="{BA2A06CE-FDA3-364E-A27D-26D7C2D61C5A}"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53E74-7E4A-994E-9C6E-7EDAF4AE1751}"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853F8FD3-286F-AE4E-A09F-207DB973CC35}">
      <dgm:prSet phldrT="[Text]" custT="1"/>
      <dgm:spPr/>
      <dgm:t>
        <a:bodyPr/>
        <a:lstStyle/>
        <a:p>
          <a:pPr algn="just"/>
          <a:r>
            <a:rPr lang="en-US" sz="1200" dirty="0"/>
            <a:t>for( ; left_over &gt;= types_per_step; left_over -= types_per_step ) {</a:t>
          </a:r>
        </a:p>
        <a:p>
          <a:pPr algn="just"/>
          <a:r>
            <a:rPr lang="en-US" sz="1200" dirty="0"/>
            <a:t>	__m512i vecA = _mm512_loadu_si512((__m512*)in);</a:t>
          </a:r>
        </a:p>
        <a:p>
          <a:pPr algn="just"/>
          <a:r>
            <a:rPr lang="en-US" sz="1200" dirty="0"/>
            <a:t>	in += types_per_step;</a:t>
          </a:r>
        </a:p>
        <a:p>
          <a:pPr algn="just"/>
          <a:r>
            <a:rPr lang="en-US" sz="1200" dirty="0"/>
            <a:t>	__m512i vecB = _mm512_loadu_si512((__m512*)out);</a:t>
          </a:r>
        </a:p>
        <a:p>
          <a:pPr algn="just"/>
          <a:r>
            <a:rPr lang="en-US" sz="1200" dirty="0"/>
            <a:t>	__m512i res = _mm512_and_si512(vecA, vecB);</a:t>
          </a:r>
        </a:p>
        <a:p>
          <a:pPr algn="just"/>
          <a:r>
            <a:rPr lang="en-US" sz="1200" dirty="0"/>
            <a:t>	_mm512_storeu_si512((__m512*)out, res);</a:t>
          </a:r>
        </a:p>
        <a:p>
          <a:pPr algn="just"/>
          <a:r>
            <a:rPr lang="en-US" sz="1200" dirty="0"/>
            <a:t>	out += types_per_step;}</a:t>
          </a:r>
        </a:p>
      </dgm:t>
    </dgm:pt>
    <dgm:pt modelId="{4F11D434-CD6B-2E43-BC4B-CD476FF56F6B}" type="parTrans" cxnId="{47596FD6-EEDE-7F4F-9042-9A697F03FD7F}">
      <dgm:prSet/>
      <dgm:spPr/>
      <dgm:t>
        <a:bodyPr/>
        <a:lstStyle/>
        <a:p>
          <a:endParaRPr lang="en-US"/>
        </a:p>
      </dgm:t>
    </dgm:pt>
    <dgm:pt modelId="{6F0806AB-BAE5-A64D-9006-9CB471A7F2E8}" type="sibTrans" cxnId="{47596FD6-EEDE-7F4F-9042-9A697F03FD7F}">
      <dgm:prSet/>
      <dgm:spPr/>
      <dgm:t>
        <a:bodyPr/>
        <a:lstStyle/>
        <a:p>
          <a:endParaRPr lang="en-US"/>
        </a:p>
      </dgm:t>
    </dgm:pt>
    <dgm:pt modelId="{7FD42BE9-8E22-5443-B500-6565B8498C4E}">
      <dgm:prSet phldrT="[Text]" custT="1"/>
      <dgm:spPr>
        <a:solidFill>
          <a:schemeClr val="accent2"/>
        </a:solidFill>
      </dgm:spPr>
      <dgm:t>
        <a:bodyPr/>
        <a:lstStyle/>
        <a:p>
          <a:pPr algn="l"/>
          <a:r>
            <a:rPr lang="en-US" sz="1200" dirty="0"/>
            <a:t>for( ; left_over &gt;= types_per_step; left_over -= types_per_step ) { </a:t>
          </a:r>
        </a:p>
        <a:p>
          <a:pPr algn="l"/>
          <a:r>
            <a:rPr lang="en-US" sz="1200" dirty="0"/>
            <a:t>	__m256i vecA = _mm256_loadu_si256((__m256i*)in); </a:t>
          </a:r>
        </a:p>
        <a:p>
          <a:pPr algn="l"/>
          <a:r>
            <a:rPr lang="en-US" sz="1200" dirty="0"/>
            <a:t>	in += types_per_step; </a:t>
          </a:r>
        </a:p>
        <a:p>
          <a:pPr algn="l"/>
          <a:r>
            <a:rPr lang="en-US" sz="1200" dirty="0"/>
            <a:t>	__m256i vecB = _mm256_loadu_si256((__m256i*)out); </a:t>
          </a:r>
        </a:p>
        <a:p>
          <a:pPr algn="l"/>
          <a:r>
            <a:rPr lang="en-US" sz="1200" dirty="0"/>
            <a:t>	__m256i res = _mm256_and_si256(vecA, vecB); </a:t>
          </a:r>
        </a:p>
        <a:p>
          <a:pPr algn="l"/>
          <a:r>
            <a:rPr lang="en-US" sz="1200" dirty="0"/>
            <a:t>	_mm256_storeu_si256((__m256i*)out, res); </a:t>
          </a:r>
        </a:p>
        <a:p>
          <a:pPr algn="l"/>
          <a:r>
            <a:rPr lang="en-US" sz="1200" dirty="0"/>
            <a:t>	out += types_per_step; } </a:t>
          </a:r>
        </a:p>
      </dgm:t>
    </dgm:pt>
    <dgm:pt modelId="{53F0425B-E08F-534F-893D-7E3687250638}" type="parTrans" cxnId="{921C467F-C489-3746-BCA4-365BA3AA20A7}">
      <dgm:prSet/>
      <dgm:spPr/>
      <dgm:t>
        <a:bodyPr/>
        <a:lstStyle/>
        <a:p>
          <a:endParaRPr lang="en-US"/>
        </a:p>
      </dgm:t>
    </dgm:pt>
    <dgm:pt modelId="{2464E340-D70A-A948-A290-CD34453C1B43}" type="sibTrans" cxnId="{921C467F-C489-3746-BCA4-365BA3AA20A7}">
      <dgm:prSet/>
      <dgm:spPr/>
      <dgm:t>
        <a:bodyPr/>
        <a:lstStyle/>
        <a:p>
          <a:endParaRPr lang="en-US"/>
        </a:p>
      </dgm:t>
    </dgm:pt>
    <dgm:pt modelId="{61A8FAB7-1C05-1242-B960-2AA3B29C04C8}">
      <dgm:prSet phldrT="[Text]" custT="1"/>
      <dgm:spPr>
        <a:solidFill>
          <a:schemeClr val="accent5">
            <a:lumMod val="60000"/>
            <a:lumOff val="40000"/>
          </a:schemeClr>
        </a:solidFill>
      </dgm:spPr>
      <dgm:t>
        <a:bodyPr/>
        <a:lstStyle/>
        <a:p>
          <a:pPr algn="l"/>
          <a:r>
            <a:rPr lang="en-US" sz="1200" b="0" i="0" dirty="0"/>
            <a:t>#define current_func(a, b) ((a) &amp; (b))</a:t>
          </a:r>
          <a:endParaRPr lang="en-US" sz="1200" dirty="0"/>
        </a:p>
        <a:p>
          <a:pPr algn="l"/>
          <a:r>
            <a:rPr lang="en-US" sz="1200" dirty="0"/>
            <a:t>	while( left_over &gt; 0 ) { </a:t>
          </a:r>
        </a:p>
        <a:p>
          <a:pPr algn="l"/>
          <a:r>
            <a:rPr lang="en-US" sz="1200" dirty="0"/>
            <a:t>	int how_much = (left_over &gt; 8) ? 8 : left_over; </a:t>
          </a:r>
        </a:p>
        <a:p>
          <a:pPr algn="l"/>
          <a:r>
            <a:rPr lang="en-US" sz="1200" dirty="0"/>
            <a:t>	switch(how_much) { </a:t>
          </a:r>
        </a:p>
        <a:p>
          <a:pPr algn="l"/>
          <a:r>
            <a:rPr lang="en-US" sz="1200" dirty="0"/>
            <a:t>	case 8: out[7] = current_func(out[7], in[7]); </a:t>
          </a:r>
        </a:p>
        <a:p>
          <a:pPr algn="l"/>
          <a:r>
            <a:rPr lang="en-US" sz="1200" dirty="0"/>
            <a:t>			…</a:t>
          </a:r>
        </a:p>
        <a:p>
          <a:pPr algn="l"/>
          <a:r>
            <a:rPr lang="en-US" sz="1200" dirty="0"/>
            <a:t>	case 1: out[0] = current_func(out[0], in[0]); } </a:t>
          </a:r>
        </a:p>
      </dgm:t>
    </dgm:pt>
    <dgm:pt modelId="{807202AA-4B1D-6B4D-957B-FB7894E7B5CB}" type="parTrans" cxnId="{7CB83E95-C78A-604C-830C-17DC3A6A3E41}">
      <dgm:prSet/>
      <dgm:spPr/>
      <dgm:t>
        <a:bodyPr/>
        <a:lstStyle/>
        <a:p>
          <a:endParaRPr lang="en-US"/>
        </a:p>
      </dgm:t>
    </dgm:pt>
    <dgm:pt modelId="{A3A2CBD1-8612-054F-9A93-1926A8E7085A}" type="sibTrans" cxnId="{7CB83E95-C78A-604C-830C-17DC3A6A3E41}">
      <dgm:prSet/>
      <dgm:spPr/>
      <dgm:t>
        <a:bodyPr/>
        <a:lstStyle/>
        <a:p>
          <a:endParaRPr lang="en-US"/>
        </a:p>
      </dgm:t>
    </dgm:pt>
    <dgm:pt modelId="{1F2E8871-3E9F-F141-8BE4-EE0F251D51FF}">
      <dgm:prSet phldrT="[Text]" custT="1"/>
      <dgm:spPr>
        <a:solidFill>
          <a:schemeClr val="tx1">
            <a:lumMod val="50000"/>
            <a:lumOff val="50000"/>
          </a:schemeClr>
        </a:solidFill>
      </dgm:spPr>
      <dgm:t>
        <a:bodyPr/>
        <a:lstStyle/>
        <a:p>
          <a:pPr algn="l"/>
          <a:r>
            <a:rPr lang="en-US" sz="1200" dirty="0"/>
            <a:t>for( ; left_over &gt;= types_per_step; left_over -= types_per_step ) { </a:t>
          </a:r>
        </a:p>
        <a:p>
          <a:pPr algn="l"/>
          <a:r>
            <a:rPr lang="en-US" sz="1200" dirty="0"/>
            <a:t>	__m128i vecA = _mm_lddqu_si128((__m128i*)in); </a:t>
          </a:r>
        </a:p>
        <a:p>
          <a:pPr algn="l"/>
          <a:r>
            <a:rPr lang="en-US" sz="1200" dirty="0"/>
            <a:t>	In += types_per_step; </a:t>
          </a:r>
        </a:p>
        <a:p>
          <a:pPr algn="l"/>
          <a:r>
            <a:rPr lang="en-US" sz="1200" dirty="0"/>
            <a:t>	__m128i vecB = _mm_lddqu_si128((__m128i*)out); </a:t>
          </a:r>
        </a:p>
        <a:p>
          <a:pPr algn="l"/>
          <a:r>
            <a:rPr lang="en-US" sz="1200" dirty="0"/>
            <a:t>	__m128i res = _mm_and_si128(vecA, vecB); </a:t>
          </a:r>
        </a:p>
        <a:p>
          <a:pPr algn="l"/>
          <a:r>
            <a:rPr lang="en-US" sz="1200" dirty="0"/>
            <a:t>	_mm_storeu_si128((__m128i*)out, res); </a:t>
          </a:r>
        </a:p>
        <a:p>
          <a:pPr algn="l"/>
          <a:r>
            <a:rPr lang="en-US" sz="1200" dirty="0"/>
            <a:t>	out += types_per_step; } </a:t>
          </a:r>
        </a:p>
      </dgm:t>
    </dgm:pt>
    <dgm:pt modelId="{B3F63D9E-08D8-FA41-BCA0-3018D9A1875A}" type="parTrans" cxnId="{D6C93585-F5FF-9E4C-A0A9-28D83789F79F}">
      <dgm:prSet/>
      <dgm:spPr/>
      <dgm:t>
        <a:bodyPr/>
        <a:lstStyle/>
        <a:p>
          <a:endParaRPr lang="en-US"/>
        </a:p>
      </dgm:t>
    </dgm:pt>
    <dgm:pt modelId="{5417CB08-6597-7047-BD4A-FB851141FA8C}" type="sibTrans" cxnId="{D6C93585-F5FF-9E4C-A0A9-28D83789F79F}">
      <dgm:prSet/>
      <dgm:spPr/>
      <dgm:t>
        <a:bodyPr/>
        <a:lstStyle/>
        <a:p>
          <a:endParaRPr lang="en-US"/>
        </a:p>
      </dgm:t>
    </dgm:pt>
    <dgm:pt modelId="{D61901F6-F0C0-A94D-8A03-E8D0969C840E}" type="pres">
      <dgm:prSet presAssocID="{0B953E74-7E4A-994E-9C6E-7EDAF4AE1751}" presName="matrix" presStyleCnt="0">
        <dgm:presLayoutVars>
          <dgm:chMax val="1"/>
          <dgm:dir/>
          <dgm:resizeHandles val="exact"/>
        </dgm:presLayoutVars>
      </dgm:prSet>
      <dgm:spPr/>
    </dgm:pt>
    <dgm:pt modelId="{CA42CA9C-FE70-B542-BB1B-D685E33EAEF7}" type="pres">
      <dgm:prSet presAssocID="{0B953E74-7E4A-994E-9C6E-7EDAF4AE1751}" presName="axisShape" presStyleLbl="bgShp" presStyleIdx="0" presStyleCnt="1" custScaleX="206466"/>
      <dgm:spPr/>
    </dgm:pt>
    <dgm:pt modelId="{864CA51A-77A8-B949-B645-289908D4D629}" type="pres">
      <dgm:prSet presAssocID="{0B953E74-7E4A-994E-9C6E-7EDAF4AE1751}" presName="rect1" presStyleLbl="node1" presStyleIdx="0" presStyleCnt="4" custScaleX="250517" custScaleY="105666" custLinFactNeighborX="-77683" custLinFactNeighborY="-6355">
        <dgm:presLayoutVars>
          <dgm:chMax val="0"/>
          <dgm:chPref val="0"/>
          <dgm:bulletEnabled val="1"/>
        </dgm:presLayoutVars>
      </dgm:prSet>
      <dgm:spPr/>
    </dgm:pt>
    <dgm:pt modelId="{0E9C4B74-7D0C-3E40-8D05-063CE3CF3028}" type="pres">
      <dgm:prSet presAssocID="{0B953E74-7E4A-994E-9C6E-7EDAF4AE1751}" presName="rect2" presStyleLbl="node1" presStyleIdx="1" presStyleCnt="4" custScaleX="254596" custScaleY="105666" custLinFactNeighborX="78390" custLinFactNeighborY="-4942">
        <dgm:presLayoutVars>
          <dgm:chMax val="0"/>
          <dgm:chPref val="0"/>
          <dgm:bulletEnabled val="1"/>
        </dgm:presLayoutVars>
      </dgm:prSet>
      <dgm:spPr/>
    </dgm:pt>
    <dgm:pt modelId="{6DFCE0F6-E2F9-BB44-A6E9-80E45BEB1909}" type="pres">
      <dgm:prSet presAssocID="{0B953E74-7E4A-994E-9C6E-7EDAF4AE1751}" presName="rect3" presStyleLbl="node1" presStyleIdx="2" presStyleCnt="4" custScaleX="246799" custScaleY="104784" custLinFactNeighborX="-74859" custLinFactNeighborY="7061">
        <dgm:presLayoutVars>
          <dgm:chMax val="0"/>
          <dgm:chPref val="0"/>
          <dgm:bulletEnabled val="1"/>
        </dgm:presLayoutVars>
      </dgm:prSet>
      <dgm:spPr/>
    </dgm:pt>
    <dgm:pt modelId="{BB7A41F1-1435-EA42-B987-1C6ECD8768FF}" type="pres">
      <dgm:prSet presAssocID="{0B953E74-7E4A-994E-9C6E-7EDAF4AE1751}" presName="rect4" presStyleLbl="node1" presStyleIdx="3" presStyleCnt="4" custScaleX="254596" custScaleY="104784" custLinFactNeighborX="77683" custLinFactNeighborY="6354">
        <dgm:presLayoutVars>
          <dgm:chMax val="0"/>
          <dgm:chPref val="0"/>
          <dgm:bulletEnabled val="1"/>
        </dgm:presLayoutVars>
      </dgm:prSet>
      <dgm:spPr/>
    </dgm:pt>
  </dgm:ptLst>
  <dgm:cxnLst>
    <dgm:cxn modelId="{2431DB2E-2B37-C34D-8E38-F7EB38859662}" type="presOf" srcId="{1F2E8871-3E9F-F141-8BE4-EE0F251D51FF}" destId="{BB7A41F1-1435-EA42-B987-1C6ECD8768FF}" srcOrd="0" destOrd="0" presId="urn:microsoft.com/office/officeart/2005/8/layout/matrix2"/>
    <dgm:cxn modelId="{30AB6850-5388-4941-A2D8-A59245A66927}" type="presOf" srcId="{61A8FAB7-1C05-1242-B960-2AA3B29C04C8}" destId="{6DFCE0F6-E2F9-BB44-A6E9-80E45BEB1909}" srcOrd="0" destOrd="0" presId="urn:microsoft.com/office/officeart/2005/8/layout/matrix2"/>
    <dgm:cxn modelId="{921C467F-C489-3746-BCA4-365BA3AA20A7}" srcId="{0B953E74-7E4A-994E-9C6E-7EDAF4AE1751}" destId="{7FD42BE9-8E22-5443-B500-6565B8498C4E}" srcOrd="1" destOrd="0" parTransId="{53F0425B-E08F-534F-893D-7E3687250638}" sibTransId="{2464E340-D70A-A948-A290-CD34453C1B43}"/>
    <dgm:cxn modelId="{D6C93585-F5FF-9E4C-A0A9-28D83789F79F}" srcId="{0B953E74-7E4A-994E-9C6E-7EDAF4AE1751}" destId="{1F2E8871-3E9F-F141-8BE4-EE0F251D51FF}" srcOrd="3" destOrd="0" parTransId="{B3F63D9E-08D8-FA41-BCA0-3018D9A1875A}" sibTransId="{5417CB08-6597-7047-BD4A-FB851141FA8C}"/>
    <dgm:cxn modelId="{7CB83E95-C78A-604C-830C-17DC3A6A3E41}" srcId="{0B953E74-7E4A-994E-9C6E-7EDAF4AE1751}" destId="{61A8FAB7-1C05-1242-B960-2AA3B29C04C8}" srcOrd="2" destOrd="0" parTransId="{807202AA-4B1D-6B4D-957B-FB7894E7B5CB}" sibTransId="{A3A2CBD1-8612-054F-9A93-1926A8E7085A}"/>
    <dgm:cxn modelId="{5893E3B8-C60E-1544-B4D2-8B818F426C3C}" type="presOf" srcId="{7FD42BE9-8E22-5443-B500-6565B8498C4E}" destId="{0E9C4B74-7D0C-3E40-8D05-063CE3CF3028}" srcOrd="0" destOrd="0" presId="urn:microsoft.com/office/officeart/2005/8/layout/matrix2"/>
    <dgm:cxn modelId="{47596FD6-EEDE-7F4F-9042-9A697F03FD7F}" srcId="{0B953E74-7E4A-994E-9C6E-7EDAF4AE1751}" destId="{853F8FD3-286F-AE4E-A09F-207DB973CC35}" srcOrd="0" destOrd="0" parTransId="{4F11D434-CD6B-2E43-BC4B-CD476FF56F6B}" sibTransId="{6F0806AB-BAE5-A64D-9006-9CB471A7F2E8}"/>
    <dgm:cxn modelId="{16F8C1EC-ED14-8549-B23C-861097F12AF8}" type="presOf" srcId="{853F8FD3-286F-AE4E-A09F-207DB973CC35}" destId="{864CA51A-77A8-B949-B645-289908D4D629}" srcOrd="0" destOrd="0" presId="urn:microsoft.com/office/officeart/2005/8/layout/matrix2"/>
    <dgm:cxn modelId="{0F5D3DF0-CA0C-EB4B-8741-AEB778A160A1}" type="presOf" srcId="{0B953E74-7E4A-994E-9C6E-7EDAF4AE1751}" destId="{D61901F6-F0C0-A94D-8A03-E8D0969C840E}" srcOrd="0" destOrd="0" presId="urn:microsoft.com/office/officeart/2005/8/layout/matrix2"/>
    <dgm:cxn modelId="{99D644C9-4D98-B34F-9D44-1C545E89E25A}" type="presParOf" srcId="{D61901F6-F0C0-A94D-8A03-E8D0969C840E}" destId="{CA42CA9C-FE70-B542-BB1B-D685E33EAEF7}" srcOrd="0" destOrd="0" presId="urn:microsoft.com/office/officeart/2005/8/layout/matrix2"/>
    <dgm:cxn modelId="{74C47D93-0EC3-7840-963A-A282E0AC34B4}" type="presParOf" srcId="{D61901F6-F0C0-A94D-8A03-E8D0969C840E}" destId="{864CA51A-77A8-B949-B645-289908D4D629}" srcOrd="1" destOrd="0" presId="urn:microsoft.com/office/officeart/2005/8/layout/matrix2"/>
    <dgm:cxn modelId="{93F40105-14AC-CF44-A8F6-D732873941EA}" type="presParOf" srcId="{D61901F6-F0C0-A94D-8A03-E8D0969C840E}" destId="{0E9C4B74-7D0C-3E40-8D05-063CE3CF3028}" srcOrd="2" destOrd="0" presId="urn:microsoft.com/office/officeart/2005/8/layout/matrix2"/>
    <dgm:cxn modelId="{628CFD1F-1A53-5E4A-B0E1-8DCD33254936}" type="presParOf" srcId="{D61901F6-F0C0-A94D-8A03-E8D0969C840E}" destId="{6DFCE0F6-E2F9-BB44-A6E9-80E45BEB1909}" srcOrd="3" destOrd="0" presId="urn:microsoft.com/office/officeart/2005/8/layout/matrix2"/>
    <dgm:cxn modelId="{F9F1BD95-796C-E746-9FB2-7CFD6ED86536}" type="presParOf" srcId="{D61901F6-F0C0-A94D-8A03-E8D0969C840E}" destId="{BB7A41F1-1435-EA42-B987-1C6ECD8768FF}" srcOrd="4" destOrd="0" presId="urn:microsoft.com/office/officeart/2005/8/layout/matrix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8A4FEB-94ED-2F4F-BAE3-462AF14F9F12}"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en-US"/>
        </a:p>
      </dgm:t>
    </dgm:pt>
    <dgm:pt modelId="{543954D4-DC6C-0B41-81DB-0EB7EA9C2DD5}">
      <dgm:prSet phldrT="[Text]"/>
      <dgm:spPr/>
      <dgm:t>
        <a:bodyPr/>
        <a:lstStyle/>
        <a:p>
          <a:r>
            <a:rPr lang="en-US"/>
            <a:t>(1) AVX512</a:t>
          </a:r>
          <a:endParaRPr lang="en-US" dirty="0"/>
        </a:p>
      </dgm:t>
    </dgm:pt>
    <dgm:pt modelId="{37135CF4-52B1-1D41-A010-9CB4265CCAD7}" type="parTrans" cxnId="{902B8D4A-8784-FE44-A381-0E853FAC434A}">
      <dgm:prSet/>
      <dgm:spPr/>
      <dgm:t>
        <a:bodyPr/>
        <a:lstStyle/>
        <a:p>
          <a:endParaRPr lang="en-US"/>
        </a:p>
      </dgm:t>
    </dgm:pt>
    <dgm:pt modelId="{DC814EC0-B649-FE47-BC54-D67C248004E7}" type="sibTrans" cxnId="{902B8D4A-8784-FE44-A381-0E853FAC434A}">
      <dgm:prSet/>
      <dgm:spPr/>
      <dgm:t>
        <a:bodyPr/>
        <a:lstStyle/>
        <a:p>
          <a:endParaRPr lang="en-US"/>
        </a:p>
      </dgm:t>
    </dgm:pt>
    <dgm:pt modelId="{D3D12E4C-0DEA-104B-8F26-8C71F3E9D47E}" type="pres">
      <dgm:prSet presAssocID="{DD8A4FEB-94ED-2F4F-BAE3-462AF14F9F12}" presName="Name0" presStyleCnt="0">
        <dgm:presLayoutVars>
          <dgm:dir/>
          <dgm:resizeHandles val="exact"/>
        </dgm:presLayoutVars>
      </dgm:prSet>
      <dgm:spPr/>
    </dgm:pt>
    <dgm:pt modelId="{FDA19E1D-D1B9-AD40-B23F-E2A6191F5104}" type="pres">
      <dgm:prSet presAssocID="{543954D4-DC6C-0B41-81DB-0EB7EA9C2DD5}" presName="parTxOnly" presStyleLbl="node1" presStyleIdx="0" presStyleCnt="1" custLinFactNeighborX="49" custLinFactNeighborY="13274">
        <dgm:presLayoutVars>
          <dgm:bulletEnabled val="1"/>
        </dgm:presLayoutVars>
      </dgm:prSet>
      <dgm:spPr/>
    </dgm:pt>
  </dgm:ptLst>
  <dgm:cxnLst>
    <dgm:cxn modelId="{2E4DFC03-0081-5E41-84DF-0202CC39E798}" type="presOf" srcId="{DD8A4FEB-94ED-2F4F-BAE3-462AF14F9F12}" destId="{D3D12E4C-0DEA-104B-8F26-8C71F3E9D47E}" srcOrd="0" destOrd="0" presId="urn:microsoft.com/office/officeart/2005/8/layout/hChevron3"/>
    <dgm:cxn modelId="{902B8D4A-8784-FE44-A381-0E853FAC434A}" srcId="{DD8A4FEB-94ED-2F4F-BAE3-462AF14F9F12}" destId="{543954D4-DC6C-0B41-81DB-0EB7EA9C2DD5}" srcOrd="0" destOrd="0" parTransId="{37135CF4-52B1-1D41-A010-9CB4265CCAD7}" sibTransId="{DC814EC0-B649-FE47-BC54-D67C248004E7}"/>
    <dgm:cxn modelId="{B6E06AE4-C140-FD48-9956-DD327AD5FCEF}" type="presOf" srcId="{543954D4-DC6C-0B41-81DB-0EB7EA9C2DD5}" destId="{FDA19E1D-D1B9-AD40-B23F-E2A6191F5104}" srcOrd="0" destOrd="0" presId="urn:microsoft.com/office/officeart/2005/8/layout/hChevron3"/>
    <dgm:cxn modelId="{A9C3C2E7-17B7-3D46-AA40-C28C01091173}" type="presParOf" srcId="{D3D12E4C-0DEA-104B-8F26-8C71F3E9D47E}" destId="{FDA19E1D-D1B9-AD40-B23F-E2A6191F5104}"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937CFB-1896-9148-B4E8-DDF44D8E95EE}"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631F4632-92F5-6B4B-B9C6-A63D8255D041}">
      <dgm:prSet phldrT="[Text]"/>
      <dgm:spPr/>
      <dgm:t>
        <a:bodyPr/>
        <a:lstStyle/>
        <a:p>
          <a:r>
            <a:rPr lang="en-US" dirty="0"/>
            <a:t> </a:t>
          </a:r>
        </a:p>
      </dgm:t>
    </dgm:pt>
    <dgm:pt modelId="{4101BD94-2548-EA42-8739-13FEDB76581C}" type="parTrans" cxnId="{D00C05CD-E6D2-D946-BFE0-EEA598F039DA}">
      <dgm:prSet/>
      <dgm:spPr/>
      <dgm:t>
        <a:bodyPr/>
        <a:lstStyle/>
        <a:p>
          <a:endParaRPr lang="en-US"/>
        </a:p>
      </dgm:t>
    </dgm:pt>
    <dgm:pt modelId="{99FA3755-F062-4248-89B8-EFDD490DB61A}" type="sibTrans" cxnId="{D00C05CD-E6D2-D946-BFE0-EEA598F039DA}">
      <dgm:prSet/>
      <dgm:spPr>
        <a:ln w="12700"/>
      </dgm:spPr>
      <dgm:t>
        <a:bodyPr/>
        <a:lstStyle/>
        <a:p>
          <a:endParaRPr lang="en-US"/>
        </a:p>
      </dgm:t>
    </dgm:pt>
    <dgm:pt modelId="{6B7A069E-8843-9E46-8474-07380E659D14}">
      <dgm:prSet phldrT="[Text]"/>
      <dgm:spPr/>
      <dgm:t>
        <a:bodyPr/>
        <a:lstStyle/>
        <a:p>
          <a:r>
            <a:rPr lang="en-US" dirty="0"/>
            <a:t>  </a:t>
          </a:r>
        </a:p>
      </dgm:t>
    </dgm:pt>
    <dgm:pt modelId="{A9E7B9BF-D124-B548-90EE-597FF0CB1E47}" type="parTrans" cxnId="{CA9156C8-37FD-D34A-BC62-16471772951B}">
      <dgm:prSet/>
      <dgm:spPr/>
      <dgm:t>
        <a:bodyPr/>
        <a:lstStyle/>
        <a:p>
          <a:endParaRPr lang="en-US"/>
        </a:p>
      </dgm:t>
    </dgm:pt>
    <dgm:pt modelId="{DF1543C5-E4FA-CB45-B02C-63BA0BEE2336}" type="sibTrans" cxnId="{CA9156C8-37FD-D34A-BC62-16471772951B}">
      <dgm:prSet/>
      <dgm:spPr>
        <a:ln w="12700"/>
      </dgm:spPr>
      <dgm:t>
        <a:bodyPr/>
        <a:lstStyle/>
        <a:p>
          <a:endParaRPr lang="en-US"/>
        </a:p>
      </dgm:t>
    </dgm:pt>
    <dgm:pt modelId="{AF936676-6EAC-7C43-9F14-F49A797284DB}">
      <dgm:prSet phldrT="[Text]"/>
      <dgm:spPr/>
      <dgm:t>
        <a:bodyPr/>
        <a:lstStyle/>
        <a:p>
          <a:r>
            <a:rPr lang="en-US" dirty="0"/>
            <a:t> </a:t>
          </a:r>
        </a:p>
      </dgm:t>
    </dgm:pt>
    <dgm:pt modelId="{6C6B8597-3A6B-4C44-8B1E-8D7A7B689AB1}" type="parTrans" cxnId="{190BAD91-5815-5248-A581-6925C720D9B7}">
      <dgm:prSet/>
      <dgm:spPr/>
      <dgm:t>
        <a:bodyPr/>
        <a:lstStyle/>
        <a:p>
          <a:endParaRPr lang="en-US"/>
        </a:p>
      </dgm:t>
    </dgm:pt>
    <dgm:pt modelId="{C124B222-DA4A-6345-8C40-D101412D435E}" type="sibTrans" cxnId="{190BAD91-5815-5248-A581-6925C720D9B7}">
      <dgm:prSet/>
      <dgm:spPr>
        <a:ln w="15875"/>
      </dgm:spPr>
      <dgm:t>
        <a:bodyPr/>
        <a:lstStyle/>
        <a:p>
          <a:endParaRPr lang="en-US"/>
        </a:p>
      </dgm:t>
    </dgm:pt>
    <dgm:pt modelId="{A2E9449C-73EF-5345-A46A-F4422BD8CBE1}">
      <dgm:prSet phldrT="[Text]"/>
      <dgm:spPr/>
      <dgm:t>
        <a:bodyPr/>
        <a:lstStyle/>
        <a:p>
          <a:r>
            <a:rPr lang="en-US" dirty="0"/>
            <a:t> </a:t>
          </a:r>
        </a:p>
      </dgm:t>
    </dgm:pt>
    <dgm:pt modelId="{3DFDFE9B-1340-E543-B290-633820BF36BA}" type="parTrans" cxnId="{A8DE4488-9B94-8F40-8D38-40BD2B3DC3D1}">
      <dgm:prSet/>
      <dgm:spPr/>
      <dgm:t>
        <a:bodyPr/>
        <a:lstStyle/>
        <a:p>
          <a:endParaRPr lang="en-US"/>
        </a:p>
      </dgm:t>
    </dgm:pt>
    <dgm:pt modelId="{6187ECCA-C004-F643-B78A-C4D707964A7B}" type="sibTrans" cxnId="{A8DE4488-9B94-8F40-8D38-40BD2B3DC3D1}">
      <dgm:prSet/>
      <dgm:spPr>
        <a:ln w="12700"/>
      </dgm:spPr>
      <dgm:t>
        <a:bodyPr/>
        <a:lstStyle/>
        <a:p>
          <a:endParaRPr lang="en-US"/>
        </a:p>
      </dgm:t>
    </dgm:pt>
    <dgm:pt modelId="{8B1EAEFE-60E7-AD4C-A5E6-DEBE11E36840}">
      <dgm:prSet phldrT="[Text]"/>
      <dgm:spPr/>
      <dgm:t>
        <a:bodyPr/>
        <a:lstStyle/>
        <a:p>
          <a:r>
            <a:rPr lang="en-US" dirty="0"/>
            <a:t> </a:t>
          </a:r>
        </a:p>
      </dgm:t>
    </dgm:pt>
    <dgm:pt modelId="{C67C9881-BF69-604C-8DDA-4D68F5242CAE}" type="parTrans" cxnId="{D30E0812-4022-FB4F-9573-DD204A0EF42E}">
      <dgm:prSet/>
      <dgm:spPr/>
      <dgm:t>
        <a:bodyPr/>
        <a:lstStyle/>
        <a:p>
          <a:endParaRPr lang="en-US"/>
        </a:p>
      </dgm:t>
    </dgm:pt>
    <dgm:pt modelId="{773D464E-736F-A443-9616-291F5FA0D94E}" type="sibTrans" cxnId="{D30E0812-4022-FB4F-9573-DD204A0EF42E}">
      <dgm:prSet/>
      <dgm:spPr>
        <a:ln w="15875">
          <a:solidFill>
            <a:schemeClr val="accent1">
              <a:lumMod val="75000"/>
            </a:schemeClr>
          </a:solidFill>
        </a:ln>
      </dgm:spPr>
      <dgm:t>
        <a:bodyPr/>
        <a:lstStyle/>
        <a:p>
          <a:endParaRPr lang="en-US"/>
        </a:p>
      </dgm:t>
    </dgm:pt>
    <dgm:pt modelId="{33DE960B-3B18-F341-8AFB-1C645DC9235A}" type="pres">
      <dgm:prSet presAssocID="{A5937CFB-1896-9148-B4E8-DDF44D8E95EE}" presName="cycle" presStyleCnt="0">
        <dgm:presLayoutVars>
          <dgm:dir/>
          <dgm:resizeHandles val="exact"/>
        </dgm:presLayoutVars>
      </dgm:prSet>
      <dgm:spPr/>
    </dgm:pt>
    <dgm:pt modelId="{14DAEBB8-8B3F-F442-97F7-2B56BC0A5C36}" type="pres">
      <dgm:prSet presAssocID="{631F4632-92F5-6B4B-B9C6-A63D8255D041}" presName="dummy" presStyleCnt="0"/>
      <dgm:spPr/>
    </dgm:pt>
    <dgm:pt modelId="{0255218C-2C33-CF43-A2AB-310870A48648}" type="pres">
      <dgm:prSet presAssocID="{631F4632-92F5-6B4B-B9C6-A63D8255D041}" presName="node" presStyleLbl="revTx" presStyleIdx="0" presStyleCnt="5">
        <dgm:presLayoutVars>
          <dgm:bulletEnabled val="1"/>
        </dgm:presLayoutVars>
      </dgm:prSet>
      <dgm:spPr/>
    </dgm:pt>
    <dgm:pt modelId="{88C8FEC8-41D7-5246-8373-434153266351}" type="pres">
      <dgm:prSet presAssocID="{99FA3755-F062-4248-89B8-EFDD490DB61A}" presName="sibTrans" presStyleLbl="node1" presStyleIdx="0" presStyleCnt="5"/>
      <dgm:spPr/>
    </dgm:pt>
    <dgm:pt modelId="{ADE1E355-BB80-F244-A10C-AC04F61FA8B0}" type="pres">
      <dgm:prSet presAssocID="{6B7A069E-8843-9E46-8474-07380E659D14}" presName="dummy" presStyleCnt="0"/>
      <dgm:spPr/>
    </dgm:pt>
    <dgm:pt modelId="{202C5777-18D1-A94B-A2DC-AC563C7B022E}" type="pres">
      <dgm:prSet presAssocID="{6B7A069E-8843-9E46-8474-07380E659D14}" presName="node" presStyleLbl="revTx" presStyleIdx="1" presStyleCnt="5">
        <dgm:presLayoutVars>
          <dgm:bulletEnabled val="1"/>
        </dgm:presLayoutVars>
      </dgm:prSet>
      <dgm:spPr/>
    </dgm:pt>
    <dgm:pt modelId="{DD2BEA58-0F74-8C49-984D-B49E4ACC7F8F}" type="pres">
      <dgm:prSet presAssocID="{DF1543C5-E4FA-CB45-B02C-63BA0BEE2336}" presName="sibTrans" presStyleLbl="node1" presStyleIdx="1" presStyleCnt="5"/>
      <dgm:spPr/>
    </dgm:pt>
    <dgm:pt modelId="{24682393-E906-DD49-8FF4-4359838D47FE}" type="pres">
      <dgm:prSet presAssocID="{AF936676-6EAC-7C43-9F14-F49A797284DB}" presName="dummy" presStyleCnt="0"/>
      <dgm:spPr/>
    </dgm:pt>
    <dgm:pt modelId="{77480164-B60F-BB4C-98DB-F56016A90D25}" type="pres">
      <dgm:prSet presAssocID="{AF936676-6EAC-7C43-9F14-F49A797284DB}" presName="node" presStyleLbl="revTx" presStyleIdx="2" presStyleCnt="5">
        <dgm:presLayoutVars>
          <dgm:bulletEnabled val="1"/>
        </dgm:presLayoutVars>
      </dgm:prSet>
      <dgm:spPr/>
    </dgm:pt>
    <dgm:pt modelId="{D64DEFE9-EABD-F74E-8295-46DBE6314CF5}" type="pres">
      <dgm:prSet presAssocID="{C124B222-DA4A-6345-8C40-D101412D435E}" presName="sibTrans" presStyleLbl="node1" presStyleIdx="2" presStyleCnt="5"/>
      <dgm:spPr/>
    </dgm:pt>
    <dgm:pt modelId="{FAC29A2C-396B-8D41-B321-02ED0F72DE28}" type="pres">
      <dgm:prSet presAssocID="{A2E9449C-73EF-5345-A46A-F4422BD8CBE1}" presName="dummy" presStyleCnt="0"/>
      <dgm:spPr/>
    </dgm:pt>
    <dgm:pt modelId="{420DA48B-7FBB-6742-A15B-CD238EB59D9C}" type="pres">
      <dgm:prSet presAssocID="{A2E9449C-73EF-5345-A46A-F4422BD8CBE1}" presName="node" presStyleLbl="revTx" presStyleIdx="3" presStyleCnt="5">
        <dgm:presLayoutVars>
          <dgm:bulletEnabled val="1"/>
        </dgm:presLayoutVars>
      </dgm:prSet>
      <dgm:spPr/>
    </dgm:pt>
    <dgm:pt modelId="{5AA13224-6AA3-AF46-A325-303D7FB4FD70}" type="pres">
      <dgm:prSet presAssocID="{6187ECCA-C004-F643-B78A-C4D707964A7B}" presName="sibTrans" presStyleLbl="node1" presStyleIdx="3" presStyleCnt="5"/>
      <dgm:spPr/>
    </dgm:pt>
    <dgm:pt modelId="{0AD82165-FD49-0B43-9AE9-73D0B98A59CB}" type="pres">
      <dgm:prSet presAssocID="{8B1EAEFE-60E7-AD4C-A5E6-DEBE11E36840}" presName="dummy" presStyleCnt="0"/>
      <dgm:spPr/>
    </dgm:pt>
    <dgm:pt modelId="{894AD883-1523-7D4B-B376-36DF6D78C6DF}" type="pres">
      <dgm:prSet presAssocID="{8B1EAEFE-60E7-AD4C-A5E6-DEBE11E36840}" presName="node" presStyleLbl="revTx" presStyleIdx="4" presStyleCnt="5">
        <dgm:presLayoutVars>
          <dgm:bulletEnabled val="1"/>
        </dgm:presLayoutVars>
      </dgm:prSet>
      <dgm:spPr/>
    </dgm:pt>
    <dgm:pt modelId="{1D840D6F-4B7C-614D-A54F-BBB3C29F2C8A}" type="pres">
      <dgm:prSet presAssocID="{773D464E-736F-A443-9616-291F5FA0D94E}" presName="sibTrans" presStyleLbl="node1" presStyleIdx="4" presStyleCnt="5"/>
      <dgm:spPr/>
    </dgm:pt>
  </dgm:ptLst>
  <dgm:cxnLst>
    <dgm:cxn modelId="{D30E0812-4022-FB4F-9573-DD204A0EF42E}" srcId="{A5937CFB-1896-9148-B4E8-DDF44D8E95EE}" destId="{8B1EAEFE-60E7-AD4C-A5E6-DEBE11E36840}" srcOrd="4" destOrd="0" parTransId="{C67C9881-BF69-604C-8DDA-4D68F5242CAE}" sibTransId="{773D464E-736F-A443-9616-291F5FA0D94E}"/>
    <dgm:cxn modelId="{2298F818-EF74-724A-91AD-979368CFC97F}" type="presOf" srcId="{8B1EAEFE-60E7-AD4C-A5E6-DEBE11E36840}" destId="{894AD883-1523-7D4B-B376-36DF6D78C6DF}" srcOrd="0" destOrd="0" presId="urn:microsoft.com/office/officeart/2005/8/layout/cycle1"/>
    <dgm:cxn modelId="{D276F41B-20A2-B34D-B7D2-3C051111A7B1}" type="presOf" srcId="{6B7A069E-8843-9E46-8474-07380E659D14}" destId="{202C5777-18D1-A94B-A2DC-AC563C7B022E}" srcOrd="0" destOrd="0" presId="urn:microsoft.com/office/officeart/2005/8/layout/cycle1"/>
    <dgm:cxn modelId="{20E7A342-BE6A-984A-868C-07B8BACB064C}" type="presOf" srcId="{A2E9449C-73EF-5345-A46A-F4422BD8CBE1}" destId="{420DA48B-7FBB-6742-A15B-CD238EB59D9C}" srcOrd="0" destOrd="0" presId="urn:microsoft.com/office/officeart/2005/8/layout/cycle1"/>
    <dgm:cxn modelId="{137CB848-6174-224E-BFE2-BCCBB6EF8547}" type="presOf" srcId="{DF1543C5-E4FA-CB45-B02C-63BA0BEE2336}" destId="{DD2BEA58-0F74-8C49-984D-B49E4ACC7F8F}" srcOrd="0" destOrd="0" presId="urn:microsoft.com/office/officeart/2005/8/layout/cycle1"/>
    <dgm:cxn modelId="{CDE52B6E-77F7-304E-A6BD-B87E76B95CD9}" type="presOf" srcId="{99FA3755-F062-4248-89B8-EFDD490DB61A}" destId="{88C8FEC8-41D7-5246-8373-434153266351}" srcOrd="0" destOrd="0" presId="urn:microsoft.com/office/officeart/2005/8/layout/cycle1"/>
    <dgm:cxn modelId="{1D14C387-522D-7647-A857-900AF1DEF731}" type="presOf" srcId="{C124B222-DA4A-6345-8C40-D101412D435E}" destId="{D64DEFE9-EABD-F74E-8295-46DBE6314CF5}" srcOrd="0" destOrd="0" presId="urn:microsoft.com/office/officeart/2005/8/layout/cycle1"/>
    <dgm:cxn modelId="{7BF4C387-75AC-5E40-90E7-94E7CC332A41}" type="presOf" srcId="{773D464E-736F-A443-9616-291F5FA0D94E}" destId="{1D840D6F-4B7C-614D-A54F-BBB3C29F2C8A}" srcOrd="0" destOrd="0" presId="urn:microsoft.com/office/officeart/2005/8/layout/cycle1"/>
    <dgm:cxn modelId="{A8DE4488-9B94-8F40-8D38-40BD2B3DC3D1}" srcId="{A5937CFB-1896-9148-B4E8-DDF44D8E95EE}" destId="{A2E9449C-73EF-5345-A46A-F4422BD8CBE1}" srcOrd="3" destOrd="0" parTransId="{3DFDFE9B-1340-E543-B290-633820BF36BA}" sibTransId="{6187ECCA-C004-F643-B78A-C4D707964A7B}"/>
    <dgm:cxn modelId="{190BAD91-5815-5248-A581-6925C720D9B7}" srcId="{A5937CFB-1896-9148-B4E8-DDF44D8E95EE}" destId="{AF936676-6EAC-7C43-9F14-F49A797284DB}" srcOrd="2" destOrd="0" parTransId="{6C6B8597-3A6B-4C44-8B1E-8D7A7B689AB1}" sibTransId="{C124B222-DA4A-6345-8C40-D101412D435E}"/>
    <dgm:cxn modelId="{8D85FB96-113A-CA4A-9834-7D18401F827D}" type="presOf" srcId="{AF936676-6EAC-7C43-9F14-F49A797284DB}" destId="{77480164-B60F-BB4C-98DB-F56016A90D25}" srcOrd="0" destOrd="0" presId="urn:microsoft.com/office/officeart/2005/8/layout/cycle1"/>
    <dgm:cxn modelId="{ED1D39C0-025B-6D48-9021-F34709B1FCCC}" type="presOf" srcId="{6187ECCA-C004-F643-B78A-C4D707964A7B}" destId="{5AA13224-6AA3-AF46-A325-303D7FB4FD70}" srcOrd="0" destOrd="0" presId="urn:microsoft.com/office/officeart/2005/8/layout/cycle1"/>
    <dgm:cxn modelId="{CA9156C8-37FD-D34A-BC62-16471772951B}" srcId="{A5937CFB-1896-9148-B4E8-DDF44D8E95EE}" destId="{6B7A069E-8843-9E46-8474-07380E659D14}" srcOrd="1" destOrd="0" parTransId="{A9E7B9BF-D124-B548-90EE-597FF0CB1E47}" sibTransId="{DF1543C5-E4FA-CB45-B02C-63BA0BEE2336}"/>
    <dgm:cxn modelId="{37874CCA-850F-E943-BB30-C3BEE656D124}" type="presOf" srcId="{A5937CFB-1896-9148-B4E8-DDF44D8E95EE}" destId="{33DE960B-3B18-F341-8AFB-1C645DC9235A}" srcOrd="0" destOrd="0" presId="urn:microsoft.com/office/officeart/2005/8/layout/cycle1"/>
    <dgm:cxn modelId="{D00C05CD-E6D2-D946-BFE0-EEA598F039DA}" srcId="{A5937CFB-1896-9148-B4E8-DDF44D8E95EE}" destId="{631F4632-92F5-6B4B-B9C6-A63D8255D041}" srcOrd="0" destOrd="0" parTransId="{4101BD94-2548-EA42-8739-13FEDB76581C}" sibTransId="{99FA3755-F062-4248-89B8-EFDD490DB61A}"/>
    <dgm:cxn modelId="{17C3EEE9-324E-C841-A2EE-1F58E6B18D86}" type="presOf" srcId="{631F4632-92F5-6B4B-B9C6-A63D8255D041}" destId="{0255218C-2C33-CF43-A2AB-310870A48648}" srcOrd="0" destOrd="0" presId="urn:microsoft.com/office/officeart/2005/8/layout/cycle1"/>
    <dgm:cxn modelId="{F906590E-D0E2-DB4E-8ADB-F92F041C906A}" type="presParOf" srcId="{33DE960B-3B18-F341-8AFB-1C645DC9235A}" destId="{14DAEBB8-8B3F-F442-97F7-2B56BC0A5C36}" srcOrd="0" destOrd="0" presId="urn:microsoft.com/office/officeart/2005/8/layout/cycle1"/>
    <dgm:cxn modelId="{B9C55978-4D76-5645-B0B5-DA583B484701}" type="presParOf" srcId="{33DE960B-3B18-F341-8AFB-1C645DC9235A}" destId="{0255218C-2C33-CF43-A2AB-310870A48648}" srcOrd="1" destOrd="0" presId="urn:microsoft.com/office/officeart/2005/8/layout/cycle1"/>
    <dgm:cxn modelId="{6B956F42-C22C-3B47-8060-C9DA4E0EE67B}" type="presParOf" srcId="{33DE960B-3B18-F341-8AFB-1C645DC9235A}" destId="{88C8FEC8-41D7-5246-8373-434153266351}" srcOrd="2" destOrd="0" presId="urn:microsoft.com/office/officeart/2005/8/layout/cycle1"/>
    <dgm:cxn modelId="{54F7D0DD-FFC2-824B-A91D-C9E201BE378A}" type="presParOf" srcId="{33DE960B-3B18-F341-8AFB-1C645DC9235A}" destId="{ADE1E355-BB80-F244-A10C-AC04F61FA8B0}" srcOrd="3" destOrd="0" presId="urn:microsoft.com/office/officeart/2005/8/layout/cycle1"/>
    <dgm:cxn modelId="{1B8D5DA9-42EA-A140-821D-5302E68DB4E0}" type="presParOf" srcId="{33DE960B-3B18-F341-8AFB-1C645DC9235A}" destId="{202C5777-18D1-A94B-A2DC-AC563C7B022E}" srcOrd="4" destOrd="0" presId="urn:microsoft.com/office/officeart/2005/8/layout/cycle1"/>
    <dgm:cxn modelId="{C01D5BCE-3DBC-814F-878C-0E5C1ADF7FEA}" type="presParOf" srcId="{33DE960B-3B18-F341-8AFB-1C645DC9235A}" destId="{DD2BEA58-0F74-8C49-984D-B49E4ACC7F8F}" srcOrd="5" destOrd="0" presId="urn:microsoft.com/office/officeart/2005/8/layout/cycle1"/>
    <dgm:cxn modelId="{70D6CE19-90E5-744A-AAE5-3CE209D751BE}" type="presParOf" srcId="{33DE960B-3B18-F341-8AFB-1C645DC9235A}" destId="{24682393-E906-DD49-8FF4-4359838D47FE}" srcOrd="6" destOrd="0" presId="urn:microsoft.com/office/officeart/2005/8/layout/cycle1"/>
    <dgm:cxn modelId="{B6D3C78F-43E7-B548-9989-69A8593C8955}" type="presParOf" srcId="{33DE960B-3B18-F341-8AFB-1C645DC9235A}" destId="{77480164-B60F-BB4C-98DB-F56016A90D25}" srcOrd="7" destOrd="0" presId="urn:microsoft.com/office/officeart/2005/8/layout/cycle1"/>
    <dgm:cxn modelId="{0BC1F504-D52D-A041-A5CC-97E7CD17B214}" type="presParOf" srcId="{33DE960B-3B18-F341-8AFB-1C645DC9235A}" destId="{D64DEFE9-EABD-F74E-8295-46DBE6314CF5}" srcOrd="8" destOrd="0" presId="urn:microsoft.com/office/officeart/2005/8/layout/cycle1"/>
    <dgm:cxn modelId="{805227AC-1AD1-784B-815D-51A2114B4214}" type="presParOf" srcId="{33DE960B-3B18-F341-8AFB-1C645DC9235A}" destId="{FAC29A2C-396B-8D41-B321-02ED0F72DE28}" srcOrd="9" destOrd="0" presId="urn:microsoft.com/office/officeart/2005/8/layout/cycle1"/>
    <dgm:cxn modelId="{CB06D3E7-2675-F741-A911-A6A0D0AA9078}" type="presParOf" srcId="{33DE960B-3B18-F341-8AFB-1C645DC9235A}" destId="{420DA48B-7FBB-6742-A15B-CD238EB59D9C}" srcOrd="10" destOrd="0" presId="urn:microsoft.com/office/officeart/2005/8/layout/cycle1"/>
    <dgm:cxn modelId="{32EA8069-7AA0-0240-AC02-017CC3C2899D}" type="presParOf" srcId="{33DE960B-3B18-F341-8AFB-1C645DC9235A}" destId="{5AA13224-6AA3-AF46-A325-303D7FB4FD70}" srcOrd="11" destOrd="0" presId="urn:microsoft.com/office/officeart/2005/8/layout/cycle1"/>
    <dgm:cxn modelId="{DF989996-1B77-0C48-929B-89C0E155C1BF}" type="presParOf" srcId="{33DE960B-3B18-F341-8AFB-1C645DC9235A}" destId="{0AD82165-FD49-0B43-9AE9-73D0B98A59CB}" srcOrd="12" destOrd="0" presId="urn:microsoft.com/office/officeart/2005/8/layout/cycle1"/>
    <dgm:cxn modelId="{858C122D-4621-3F44-B6B7-CED54600F42E}" type="presParOf" srcId="{33DE960B-3B18-F341-8AFB-1C645DC9235A}" destId="{894AD883-1523-7D4B-B376-36DF6D78C6DF}" srcOrd="13" destOrd="0" presId="urn:microsoft.com/office/officeart/2005/8/layout/cycle1"/>
    <dgm:cxn modelId="{87333F6A-7F1D-5B45-80E3-26E94C276900}" type="presParOf" srcId="{33DE960B-3B18-F341-8AFB-1C645DC9235A}" destId="{1D840D6F-4B7C-614D-A54F-BBB3C29F2C8A}"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6C923-09B8-D64F-9E09-F2B275D67EE4}">
      <dsp:nvSpPr>
        <dsp:cNvPr id="0" name=""/>
        <dsp:cNvSpPr/>
      </dsp:nvSpPr>
      <dsp:spPr>
        <a:xfrm>
          <a:off x="0" y="318856"/>
          <a:ext cx="805739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E8116-8A76-6541-849F-5FB79045BB7A}">
      <dsp:nvSpPr>
        <dsp:cNvPr id="0" name=""/>
        <dsp:cNvSpPr/>
      </dsp:nvSpPr>
      <dsp:spPr>
        <a:xfrm>
          <a:off x="402869" y="53176"/>
          <a:ext cx="564017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85" tIns="0" rIns="213185" bIns="0" numCol="1" spcCol="1270" anchor="ctr" anchorCtr="0">
          <a:noAutofit/>
        </a:bodyPr>
        <a:lstStyle/>
        <a:p>
          <a:pPr marL="0" lvl="0" indent="0" algn="l" defTabSz="1066800">
            <a:lnSpc>
              <a:spcPct val="90000"/>
            </a:lnSpc>
            <a:spcBef>
              <a:spcPct val="0"/>
            </a:spcBef>
            <a:spcAft>
              <a:spcPct val="35000"/>
            </a:spcAft>
            <a:buNone/>
          </a:pPr>
          <a:r>
            <a:rPr lang="en-US" sz="2400" kern="1200" dirty="0"/>
            <a:t>Motivation</a:t>
          </a:r>
        </a:p>
      </dsp:txBody>
      <dsp:txXfrm>
        <a:off x="428808" y="79115"/>
        <a:ext cx="5588299" cy="479482"/>
      </dsp:txXfrm>
    </dsp:sp>
    <dsp:sp modelId="{A0250C0F-EF44-7E40-8A06-6F132B677E45}">
      <dsp:nvSpPr>
        <dsp:cNvPr id="0" name=""/>
        <dsp:cNvSpPr/>
      </dsp:nvSpPr>
      <dsp:spPr>
        <a:xfrm>
          <a:off x="0" y="1135336"/>
          <a:ext cx="805739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FADF47-4CE2-D143-838B-0AE51C66F9B7}">
      <dsp:nvSpPr>
        <dsp:cNvPr id="0" name=""/>
        <dsp:cNvSpPr/>
      </dsp:nvSpPr>
      <dsp:spPr>
        <a:xfrm>
          <a:off x="402869" y="869656"/>
          <a:ext cx="564017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85" tIns="0" rIns="213185" bIns="0" numCol="1" spcCol="1270" anchor="ctr" anchorCtr="0">
          <a:noAutofit/>
        </a:bodyPr>
        <a:lstStyle/>
        <a:p>
          <a:pPr marL="0" lvl="0" indent="0" algn="l" defTabSz="1066800">
            <a:lnSpc>
              <a:spcPct val="90000"/>
            </a:lnSpc>
            <a:spcBef>
              <a:spcPct val="0"/>
            </a:spcBef>
            <a:spcAft>
              <a:spcPct val="35000"/>
            </a:spcAft>
            <a:buNone/>
          </a:pPr>
          <a:r>
            <a:rPr lang="en-US" sz="2400" kern="1200" dirty="0"/>
            <a:t>Background</a:t>
          </a:r>
        </a:p>
      </dsp:txBody>
      <dsp:txXfrm>
        <a:off x="428808" y="895595"/>
        <a:ext cx="5588299" cy="479482"/>
      </dsp:txXfrm>
    </dsp:sp>
    <dsp:sp modelId="{FCA31E33-C0D9-DE46-A296-0A238C03FE3A}">
      <dsp:nvSpPr>
        <dsp:cNvPr id="0" name=""/>
        <dsp:cNvSpPr/>
      </dsp:nvSpPr>
      <dsp:spPr>
        <a:xfrm>
          <a:off x="0" y="1951816"/>
          <a:ext cx="805739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6DB1D-D26E-204D-BB74-FB7BDBAE7823}">
      <dsp:nvSpPr>
        <dsp:cNvPr id="0" name=""/>
        <dsp:cNvSpPr/>
      </dsp:nvSpPr>
      <dsp:spPr>
        <a:xfrm>
          <a:off x="402869" y="1686136"/>
          <a:ext cx="564017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85" tIns="0" rIns="213185" bIns="0" numCol="1" spcCol="1270" anchor="ctr" anchorCtr="0">
          <a:noAutofit/>
        </a:bodyPr>
        <a:lstStyle/>
        <a:p>
          <a:pPr marL="0" lvl="0" indent="0" algn="l" defTabSz="1066800">
            <a:lnSpc>
              <a:spcPct val="90000"/>
            </a:lnSpc>
            <a:spcBef>
              <a:spcPct val="0"/>
            </a:spcBef>
            <a:spcAft>
              <a:spcPct val="35000"/>
            </a:spcAft>
            <a:buNone/>
          </a:pPr>
          <a:r>
            <a:rPr lang="en-US" sz="2400" kern="1200" dirty="0"/>
            <a:t>Design and implementation</a:t>
          </a:r>
        </a:p>
      </dsp:txBody>
      <dsp:txXfrm>
        <a:off x="428808" y="1712075"/>
        <a:ext cx="5588299" cy="479482"/>
      </dsp:txXfrm>
    </dsp:sp>
    <dsp:sp modelId="{725F7083-D2F8-B24B-8430-E57C045FC01A}">
      <dsp:nvSpPr>
        <dsp:cNvPr id="0" name=""/>
        <dsp:cNvSpPr/>
      </dsp:nvSpPr>
      <dsp:spPr>
        <a:xfrm>
          <a:off x="0" y="2768296"/>
          <a:ext cx="805739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BB1352-E7AC-B24E-A96C-844D270D27E5}">
      <dsp:nvSpPr>
        <dsp:cNvPr id="0" name=""/>
        <dsp:cNvSpPr/>
      </dsp:nvSpPr>
      <dsp:spPr>
        <a:xfrm>
          <a:off x="402869" y="2502616"/>
          <a:ext cx="564017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85" tIns="0" rIns="213185" bIns="0" numCol="1" spcCol="1270" anchor="ctr" anchorCtr="0">
          <a:noAutofit/>
        </a:bodyPr>
        <a:lstStyle/>
        <a:p>
          <a:pPr marL="0" lvl="0" indent="0" algn="l" defTabSz="1066800">
            <a:lnSpc>
              <a:spcPct val="90000"/>
            </a:lnSpc>
            <a:spcBef>
              <a:spcPct val="0"/>
            </a:spcBef>
            <a:spcAft>
              <a:spcPct val="35000"/>
            </a:spcAft>
            <a:buNone/>
          </a:pPr>
          <a:r>
            <a:rPr lang="en-US" sz="2400" kern="1200" dirty="0"/>
            <a:t>Evaluation</a:t>
          </a:r>
        </a:p>
      </dsp:txBody>
      <dsp:txXfrm>
        <a:off x="428808" y="2528555"/>
        <a:ext cx="5588299" cy="479482"/>
      </dsp:txXfrm>
    </dsp:sp>
    <dsp:sp modelId="{2FB0E77B-7C22-F942-87F7-D53935231952}">
      <dsp:nvSpPr>
        <dsp:cNvPr id="0" name=""/>
        <dsp:cNvSpPr/>
      </dsp:nvSpPr>
      <dsp:spPr>
        <a:xfrm>
          <a:off x="0" y="3584776"/>
          <a:ext cx="805739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E92CA-635D-4C48-A955-E119F4EAFABE}">
      <dsp:nvSpPr>
        <dsp:cNvPr id="0" name=""/>
        <dsp:cNvSpPr/>
      </dsp:nvSpPr>
      <dsp:spPr>
        <a:xfrm>
          <a:off x="402869" y="3319096"/>
          <a:ext cx="564017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185" tIns="0" rIns="213185" bIns="0" numCol="1" spcCol="1270" anchor="ctr" anchorCtr="0">
          <a:noAutofit/>
        </a:bodyPr>
        <a:lstStyle/>
        <a:p>
          <a:pPr marL="0" lvl="0" indent="0" algn="l" defTabSz="1066800">
            <a:lnSpc>
              <a:spcPct val="90000"/>
            </a:lnSpc>
            <a:spcBef>
              <a:spcPct val="0"/>
            </a:spcBef>
            <a:spcAft>
              <a:spcPct val="35000"/>
            </a:spcAft>
            <a:buNone/>
          </a:pPr>
          <a:r>
            <a:rPr lang="en-US" sz="2400" kern="1200" dirty="0"/>
            <a:t>Conclusion and Future work</a:t>
          </a:r>
        </a:p>
      </dsp:txBody>
      <dsp:txXfrm>
        <a:off x="428808" y="3345035"/>
        <a:ext cx="5588299"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F21E-162F-7B4A-8F86-687A061BA0A9}">
      <dsp:nvSpPr>
        <dsp:cNvPr id="0" name=""/>
        <dsp:cNvSpPr/>
      </dsp:nvSpPr>
      <dsp:spPr>
        <a:xfrm>
          <a:off x="0" y="109066"/>
          <a:ext cx="7693891" cy="4808681"/>
        </a:xfrm>
        <a:prstGeom prst="swooshArrow">
          <a:avLst>
            <a:gd name="adj1" fmla="val 25000"/>
            <a:gd name="adj2" fmla="val 25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9CEDF459-FC26-8E48-8954-FE21F7306B40}">
      <dsp:nvSpPr>
        <dsp:cNvPr id="0" name=""/>
        <dsp:cNvSpPr/>
      </dsp:nvSpPr>
      <dsp:spPr>
        <a:xfrm>
          <a:off x="757848" y="3684801"/>
          <a:ext cx="176959" cy="176959"/>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F84FD89-5583-ED49-ABAF-9F1A9E78920C}">
      <dsp:nvSpPr>
        <dsp:cNvPr id="0" name=""/>
        <dsp:cNvSpPr/>
      </dsp:nvSpPr>
      <dsp:spPr>
        <a:xfrm>
          <a:off x="846328" y="3773281"/>
          <a:ext cx="1315655" cy="1144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67"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t>SSE4</a:t>
          </a:r>
          <a:r>
            <a:rPr lang="en-US" sz="4100" kern="1200" dirty="0"/>
            <a:t> </a:t>
          </a:r>
        </a:p>
      </dsp:txBody>
      <dsp:txXfrm>
        <a:off x="846328" y="3773281"/>
        <a:ext cx="1315655" cy="1144466"/>
      </dsp:txXfrm>
    </dsp:sp>
    <dsp:sp modelId="{20F7394B-D490-7543-94B6-4F0F38D307CD}">
      <dsp:nvSpPr>
        <dsp:cNvPr id="0" name=""/>
        <dsp:cNvSpPr/>
      </dsp:nvSpPr>
      <dsp:spPr>
        <a:xfrm>
          <a:off x="2008105" y="2566302"/>
          <a:ext cx="307755" cy="307755"/>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2498EA4-FE14-E443-800E-C537C8558B90}">
      <dsp:nvSpPr>
        <dsp:cNvPr id="0" name=""/>
        <dsp:cNvSpPr/>
      </dsp:nvSpPr>
      <dsp:spPr>
        <a:xfrm>
          <a:off x="2161983" y="2720180"/>
          <a:ext cx="1615717" cy="2197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73"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t>AVX</a:t>
          </a:r>
        </a:p>
        <a:p>
          <a:pPr marL="0" lvl="0" indent="0" algn="l" defTabSz="1289050">
            <a:lnSpc>
              <a:spcPct val="90000"/>
            </a:lnSpc>
            <a:spcBef>
              <a:spcPct val="0"/>
            </a:spcBef>
            <a:spcAft>
              <a:spcPct val="35000"/>
            </a:spcAft>
            <a:buNone/>
          </a:pPr>
          <a:r>
            <a:rPr lang="en-US" sz="1800" b="0" i="0" kern="1200" dirty="0"/>
            <a:t>Sandy Bridge</a:t>
          </a:r>
          <a:endParaRPr lang="en-US" sz="1800" kern="1200" dirty="0"/>
        </a:p>
      </dsp:txBody>
      <dsp:txXfrm>
        <a:off x="2161983" y="2720180"/>
        <a:ext cx="1615717" cy="2197567"/>
      </dsp:txXfrm>
    </dsp:sp>
    <dsp:sp modelId="{0FBC10D7-4377-8944-9E3F-8A5893FD724E}">
      <dsp:nvSpPr>
        <dsp:cNvPr id="0" name=""/>
        <dsp:cNvSpPr/>
      </dsp:nvSpPr>
      <dsp:spPr>
        <a:xfrm>
          <a:off x="3604587" y="1742094"/>
          <a:ext cx="407776" cy="407776"/>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7866B52-2362-9E40-9904-07E8E1700E0E}">
      <dsp:nvSpPr>
        <dsp:cNvPr id="0" name=""/>
        <dsp:cNvSpPr/>
      </dsp:nvSpPr>
      <dsp:spPr>
        <a:xfrm>
          <a:off x="3808476" y="1945982"/>
          <a:ext cx="1615717" cy="2971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072"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t>AVX2</a:t>
          </a:r>
        </a:p>
        <a:p>
          <a:pPr marL="0" lvl="0" indent="0" algn="l" defTabSz="1289050">
            <a:lnSpc>
              <a:spcPct val="90000"/>
            </a:lnSpc>
            <a:spcBef>
              <a:spcPct val="0"/>
            </a:spcBef>
            <a:spcAft>
              <a:spcPct val="35000"/>
            </a:spcAft>
            <a:buNone/>
          </a:pPr>
          <a:r>
            <a:rPr lang="en-US" sz="1800" b="0" i="0" kern="1200" dirty="0"/>
            <a:t>Haswell</a:t>
          </a:r>
          <a:endParaRPr lang="en-US" sz="1800" kern="1200" dirty="0"/>
        </a:p>
      </dsp:txBody>
      <dsp:txXfrm>
        <a:off x="3808476" y="1945982"/>
        <a:ext cx="1615717" cy="2971765"/>
      </dsp:txXfrm>
    </dsp:sp>
    <dsp:sp modelId="{51682A6C-4939-B747-9127-AF020FC9FBAA}">
      <dsp:nvSpPr>
        <dsp:cNvPr id="0" name=""/>
        <dsp:cNvSpPr/>
      </dsp:nvSpPr>
      <dsp:spPr>
        <a:xfrm>
          <a:off x="5343407" y="1196789"/>
          <a:ext cx="546266" cy="546266"/>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85A5B3C-DBE2-1648-8758-013CB7172501}">
      <dsp:nvSpPr>
        <dsp:cNvPr id="0" name=""/>
        <dsp:cNvSpPr/>
      </dsp:nvSpPr>
      <dsp:spPr>
        <a:xfrm>
          <a:off x="5616540" y="1469923"/>
          <a:ext cx="1615717" cy="344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455"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t>AVX512</a:t>
          </a:r>
        </a:p>
        <a:p>
          <a:pPr marL="0" lvl="0" indent="0" algn="l" defTabSz="1289050">
            <a:lnSpc>
              <a:spcPct val="90000"/>
            </a:lnSpc>
            <a:spcBef>
              <a:spcPct val="0"/>
            </a:spcBef>
            <a:spcAft>
              <a:spcPct val="35000"/>
            </a:spcAft>
            <a:buNone/>
          </a:pPr>
          <a:r>
            <a:rPr lang="en-US" sz="1800" b="0" i="0" kern="1200" dirty="0"/>
            <a:t>Xeon </a:t>
          </a:r>
          <a:endParaRPr lang="en-US" sz="1800" kern="1200" dirty="0"/>
        </a:p>
      </dsp:txBody>
      <dsp:txXfrm>
        <a:off x="5616540" y="1469923"/>
        <a:ext cx="1615717" cy="3447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4C595-7919-D744-AE72-1C33C183D06A}">
      <dsp:nvSpPr>
        <dsp:cNvPr id="0" name=""/>
        <dsp:cNvSpPr/>
      </dsp:nvSpPr>
      <dsp:spPr>
        <a:xfrm rot="5400000">
          <a:off x="284832" y="988348"/>
          <a:ext cx="844012" cy="14044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E54B3-DF19-0B44-AB77-7833DCADBE2B}">
      <dsp:nvSpPr>
        <dsp:cNvPr id="0" name=""/>
        <dsp:cNvSpPr/>
      </dsp:nvSpPr>
      <dsp:spPr>
        <a:xfrm>
          <a:off x="143945" y="1407966"/>
          <a:ext cx="1267916" cy="111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a:t> </a:t>
          </a:r>
          <a:endParaRPr lang="en-US" sz="5400" kern="1200" dirty="0"/>
        </a:p>
      </dsp:txBody>
      <dsp:txXfrm>
        <a:off x="143945" y="1407966"/>
        <a:ext cx="1267916" cy="1111403"/>
      </dsp:txXfrm>
    </dsp:sp>
    <dsp:sp modelId="{49E07636-FF3E-304F-BC49-6083E5E842E2}">
      <dsp:nvSpPr>
        <dsp:cNvPr id="0" name=""/>
        <dsp:cNvSpPr/>
      </dsp:nvSpPr>
      <dsp:spPr>
        <a:xfrm>
          <a:off x="1172632" y="884953"/>
          <a:ext cx="239229" cy="23922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4C0BE-A3B1-3247-9C64-EDAEBED5B8E6}">
      <dsp:nvSpPr>
        <dsp:cNvPr id="0" name=""/>
        <dsp:cNvSpPr/>
      </dsp:nvSpPr>
      <dsp:spPr>
        <a:xfrm rot="5400000">
          <a:off x="1837009" y="604260"/>
          <a:ext cx="844012" cy="14044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0F8FDE-413E-5D4F-9C71-245CBC7A4EAD}">
      <dsp:nvSpPr>
        <dsp:cNvPr id="0" name=""/>
        <dsp:cNvSpPr/>
      </dsp:nvSpPr>
      <dsp:spPr>
        <a:xfrm>
          <a:off x="1623648" y="1023878"/>
          <a:ext cx="1412864" cy="111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XMM</a:t>
          </a:r>
        </a:p>
        <a:p>
          <a:pPr marL="0" lvl="0" indent="0" algn="ctr"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128-bit </a:t>
          </a:r>
        </a:p>
        <a:p>
          <a:pPr marL="0" lvl="0" indent="0" algn="ctr" defTabSz="8890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SIMD </a:t>
          </a:r>
          <a:endParaRPr lang="en-US" sz="1800" kern="1200" dirty="0"/>
        </a:p>
      </dsp:txBody>
      <dsp:txXfrm>
        <a:off x="1623648" y="1023878"/>
        <a:ext cx="1412864" cy="1111403"/>
      </dsp:txXfrm>
    </dsp:sp>
    <dsp:sp modelId="{0292AA4C-8098-B946-85FD-EBFB54BCAC5C}">
      <dsp:nvSpPr>
        <dsp:cNvPr id="0" name=""/>
        <dsp:cNvSpPr/>
      </dsp:nvSpPr>
      <dsp:spPr>
        <a:xfrm>
          <a:off x="2724809" y="500865"/>
          <a:ext cx="239229" cy="23922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F7F2F-D934-B345-8D6F-D032815D0631}">
      <dsp:nvSpPr>
        <dsp:cNvPr id="0" name=""/>
        <dsp:cNvSpPr/>
      </dsp:nvSpPr>
      <dsp:spPr>
        <a:xfrm rot="5400000">
          <a:off x="3389186" y="220172"/>
          <a:ext cx="844012" cy="14044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720F0-2594-EF4B-8655-C449E909D636}">
      <dsp:nvSpPr>
        <dsp:cNvPr id="0" name=""/>
        <dsp:cNvSpPr/>
      </dsp:nvSpPr>
      <dsp:spPr>
        <a:xfrm>
          <a:off x="3200747" y="639790"/>
          <a:ext cx="1363022" cy="111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Y | XMM </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Operate on </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256-bit </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registers</a:t>
          </a:r>
          <a:endParaRPr lang="en-US" sz="1800" kern="1200" dirty="0"/>
        </a:p>
      </dsp:txBody>
      <dsp:txXfrm>
        <a:off x="3200747" y="639790"/>
        <a:ext cx="1363022" cy="1111403"/>
      </dsp:txXfrm>
    </dsp:sp>
    <dsp:sp modelId="{C37A269B-BDA1-3D4D-8FF4-8B3F367A2C70}">
      <dsp:nvSpPr>
        <dsp:cNvPr id="0" name=""/>
        <dsp:cNvSpPr/>
      </dsp:nvSpPr>
      <dsp:spPr>
        <a:xfrm>
          <a:off x="4276987" y="116777"/>
          <a:ext cx="239229" cy="23922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47404-5349-1D48-9E92-74D1C146BA09}">
      <dsp:nvSpPr>
        <dsp:cNvPr id="0" name=""/>
        <dsp:cNvSpPr/>
      </dsp:nvSpPr>
      <dsp:spPr>
        <a:xfrm rot="5400000">
          <a:off x="4941364" y="-163915"/>
          <a:ext cx="844012" cy="14044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A06CE-FDA3-364E-A27D-26D7C2D61C5A}">
      <dsp:nvSpPr>
        <dsp:cNvPr id="0" name=""/>
        <dsp:cNvSpPr/>
      </dsp:nvSpPr>
      <dsp:spPr>
        <a:xfrm>
          <a:off x="4703450" y="255703"/>
          <a:ext cx="1461970" cy="111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Z | Y | XMM </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Operate on</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512-bit</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registers</a:t>
          </a:r>
          <a:endParaRPr lang="en-US" sz="1800" kern="1200" dirty="0"/>
        </a:p>
      </dsp:txBody>
      <dsp:txXfrm>
        <a:off x="4703450" y="255703"/>
        <a:ext cx="1461970" cy="1111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2CA9C-FE70-B542-BB1B-D685E33EAEF7}">
      <dsp:nvSpPr>
        <dsp:cNvPr id="0" name=""/>
        <dsp:cNvSpPr/>
      </dsp:nvSpPr>
      <dsp:spPr>
        <a:xfrm>
          <a:off x="176751" y="0"/>
          <a:ext cx="9155144" cy="443421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64CA51A-77A8-B949-B645-289908D4D629}">
      <dsp:nvSpPr>
        <dsp:cNvPr id="0" name=""/>
        <dsp:cNvSpPr/>
      </dsp:nvSpPr>
      <dsp:spPr>
        <a:xfrm>
          <a:off x="112739" y="125257"/>
          <a:ext cx="4443383" cy="18741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US" sz="1200" kern="1200" dirty="0"/>
            <a:t>for( ; left_over &gt;= types_per_step; left_over -= types_per_step ) {</a:t>
          </a:r>
        </a:p>
        <a:p>
          <a:pPr marL="0" lvl="0" indent="0" algn="just" defTabSz="533400">
            <a:lnSpc>
              <a:spcPct val="90000"/>
            </a:lnSpc>
            <a:spcBef>
              <a:spcPct val="0"/>
            </a:spcBef>
            <a:spcAft>
              <a:spcPct val="35000"/>
            </a:spcAft>
            <a:buNone/>
          </a:pPr>
          <a:r>
            <a:rPr lang="en-US" sz="1200" kern="1200" dirty="0"/>
            <a:t>	__m512i vecA = _mm512_loadu_si512((__m512*)in);</a:t>
          </a:r>
        </a:p>
        <a:p>
          <a:pPr marL="0" lvl="0" indent="0" algn="just" defTabSz="533400">
            <a:lnSpc>
              <a:spcPct val="90000"/>
            </a:lnSpc>
            <a:spcBef>
              <a:spcPct val="0"/>
            </a:spcBef>
            <a:spcAft>
              <a:spcPct val="35000"/>
            </a:spcAft>
            <a:buNone/>
          </a:pPr>
          <a:r>
            <a:rPr lang="en-US" sz="1200" kern="1200" dirty="0"/>
            <a:t>	in += types_per_step;</a:t>
          </a:r>
        </a:p>
        <a:p>
          <a:pPr marL="0" lvl="0" indent="0" algn="just" defTabSz="533400">
            <a:lnSpc>
              <a:spcPct val="90000"/>
            </a:lnSpc>
            <a:spcBef>
              <a:spcPct val="0"/>
            </a:spcBef>
            <a:spcAft>
              <a:spcPct val="35000"/>
            </a:spcAft>
            <a:buNone/>
          </a:pPr>
          <a:r>
            <a:rPr lang="en-US" sz="1200" kern="1200" dirty="0"/>
            <a:t>	__m512i vecB = _mm512_loadu_si512((__m512*)out);</a:t>
          </a:r>
        </a:p>
        <a:p>
          <a:pPr marL="0" lvl="0" indent="0" algn="just" defTabSz="533400">
            <a:lnSpc>
              <a:spcPct val="90000"/>
            </a:lnSpc>
            <a:spcBef>
              <a:spcPct val="0"/>
            </a:spcBef>
            <a:spcAft>
              <a:spcPct val="35000"/>
            </a:spcAft>
            <a:buNone/>
          </a:pPr>
          <a:r>
            <a:rPr lang="en-US" sz="1200" kern="1200" dirty="0"/>
            <a:t>	__m512i res = _mm512_and_si512(vecA, vecB);</a:t>
          </a:r>
        </a:p>
        <a:p>
          <a:pPr marL="0" lvl="0" indent="0" algn="just" defTabSz="533400">
            <a:lnSpc>
              <a:spcPct val="90000"/>
            </a:lnSpc>
            <a:spcBef>
              <a:spcPct val="0"/>
            </a:spcBef>
            <a:spcAft>
              <a:spcPct val="35000"/>
            </a:spcAft>
            <a:buNone/>
          </a:pPr>
          <a:r>
            <a:rPr lang="en-US" sz="1200" kern="1200" dirty="0"/>
            <a:t>	_mm512_storeu_si512((__m512*)out, res);</a:t>
          </a:r>
        </a:p>
        <a:p>
          <a:pPr marL="0" lvl="0" indent="0" algn="just" defTabSz="533400">
            <a:lnSpc>
              <a:spcPct val="90000"/>
            </a:lnSpc>
            <a:spcBef>
              <a:spcPct val="0"/>
            </a:spcBef>
            <a:spcAft>
              <a:spcPct val="35000"/>
            </a:spcAft>
            <a:buNone/>
          </a:pPr>
          <a:r>
            <a:rPr lang="en-US" sz="1200" kern="1200" dirty="0"/>
            <a:t>	out += types_per_step;}</a:t>
          </a:r>
        </a:p>
      </dsp:txBody>
      <dsp:txXfrm>
        <a:off x="204229" y="216747"/>
        <a:ext cx="4260403" cy="1691202"/>
      </dsp:txXfrm>
    </dsp:sp>
    <dsp:sp modelId="{0E9C4B74-7D0C-3E40-8D05-063CE3CF3028}">
      <dsp:nvSpPr>
        <dsp:cNvPr id="0" name=""/>
        <dsp:cNvSpPr/>
      </dsp:nvSpPr>
      <dsp:spPr>
        <a:xfrm>
          <a:off x="4928889" y="150319"/>
          <a:ext cx="4515732" cy="1874182"/>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for( ; left_over &gt;= types_per_step; left_over -= types_per_step ) { </a:t>
          </a:r>
        </a:p>
        <a:p>
          <a:pPr marL="0" lvl="0" indent="0" algn="l" defTabSz="533400">
            <a:lnSpc>
              <a:spcPct val="90000"/>
            </a:lnSpc>
            <a:spcBef>
              <a:spcPct val="0"/>
            </a:spcBef>
            <a:spcAft>
              <a:spcPct val="35000"/>
            </a:spcAft>
            <a:buNone/>
          </a:pPr>
          <a:r>
            <a:rPr lang="en-US" sz="1200" kern="1200" dirty="0"/>
            <a:t>	__m256i vecA = _mm256_loadu_si256((__m256i*)in); </a:t>
          </a:r>
        </a:p>
        <a:p>
          <a:pPr marL="0" lvl="0" indent="0" algn="l" defTabSz="533400">
            <a:lnSpc>
              <a:spcPct val="90000"/>
            </a:lnSpc>
            <a:spcBef>
              <a:spcPct val="0"/>
            </a:spcBef>
            <a:spcAft>
              <a:spcPct val="35000"/>
            </a:spcAft>
            <a:buNone/>
          </a:pPr>
          <a:r>
            <a:rPr lang="en-US" sz="1200" kern="1200" dirty="0"/>
            <a:t>	in += types_per_step; </a:t>
          </a:r>
        </a:p>
        <a:p>
          <a:pPr marL="0" lvl="0" indent="0" algn="l" defTabSz="533400">
            <a:lnSpc>
              <a:spcPct val="90000"/>
            </a:lnSpc>
            <a:spcBef>
              <a:spcPct val="0"/>
            </a:spcBef>
            <a:spcAft>
              <a:spcPct val="35000"/>
            </a:spcAft>
            <a:buNone/>
          </a:pPr>
          <a:r>
            <a:rPr lang="en-US" sz="1200" kern="1200" dirty="0"/>
            <a:t>	__m256i vecB = _mm256_loadu_si256((__m256i*)out); </a:t>
          </a:r>
        </a:p>
        <a:p>
          <a:pPr marL="0" lvl="0" indent="0" algn="l" defTabSz="533400">
            <a:lnSpc>
              <a:spcPct val="90000"/>
            </a:lnSpc>
            <a:spcBef>
              <a:spcPct val="0"/>
            </a:spcBef>
            <a:spcAft>
              <a:spcPct val="35000"/>
            </a:spcAft>
            <a:buNone/>
          </a:pPr>
          <a:r>
            <a:rPr lang="en-US" sz="1200" kern="1200" dirty="0"/>
            <a:t>	__m256i res = _mm256_and_si256(vecA, vecB); </a:t>
          </a:r>
        </a:p>
        <a:p>
          <a:pPr marL="0" lvl="0" indent="0" algn="l" defTabSz="533400">
            <a:lnSpc>
              <a:spcPct val="90000"/>
            </a:lnSpc>
            <a:spcBef>
              <a:spcPct val="0"/>
            </a:spcBef>
            <a:spcAft>
              <a:spcPct val="35000"/>
            </a:spcAft>
            <a:buNone/>
          </a:pPr>
          <a:r>
            <a:rPr lang="en-US" sz="1200" kern="1200" dirty="0"/>
            <a:t>	_mm256_storeu_si256((__m256i*)out, res); </a:t>
          </a:r>
        </a:p>
        <a:p>
          <a:pPr marL="0" lvl="0" indent="0" algn="l" defTabSz="533400">
            <a:lnSpc>
              <a:spcPct val="90000"/>
            </a:lnSpc>
            <a:spcBef>
              <a:spcPct val="0"/>
            </a:spcBef>
            <a:spcAft>
              <a:spcPct val="35000"/>
            </a:spcAft>
            <a:buNone/>
          </a:pPr>
          <a:r>
            <a:rPr lang="en-US" sz="1200" kern="1200" dirty="0"/>
            <a:t>	out += types_per_step; } </a:t>
          </a:r>
        </a:p>
      </dsp:txBody>
      <dsp:txXfrm>
        <a:off x="5020379" y="241809"/>
        <a:ext cx="4332752" cy="1691202"/>
      </dsp:txXfrm>
    </dsp:sp>
    <dsp:sp modelId="{6DFCE0F6-E2F9-BB44-A6E9-80E45BEB1909}">
      <dsp:nvSpPr>
        <dsp:cNvPr id="0" name=""/>
        <dsp:cNvSpPr/>
      </dsp:nvSpPr>
      <dsp:spPr>
        <a:xfrm>
          <a:off x="195800" y="2455117"/>
          <a:ext cx="4377438" cy="1858538"/>
        </a:xfrm>
        <a:prstGeom prst="round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#define current_func(a, b) ((a) &amp; (b))</a:t>
          </a:r>
          <a:endParaRPr lang="en-US" sz="1200" kern="1200" dirty="0"/>
        </a:p>
        <a:p>
          <a:pPr marL="0" lvl="0" indent="0" algn="l" defTabSz="533400">
            <a:lnSpc>
              <a:spcPct val="90000"/>
            </a:lnSpc>
            <a:spcBef>
              <a:spcPct val="0"/>
            </a:spcBef>
            <a:spcAft>
              <a:spcPct val="35000"/>
            </a:spcAft>
            <a:buNone/>
          </a:pPr>
          <a:r>
            <a:rPr lang="en-US" sz="1200" kern="1200" dirty="0"/>
            <a:t>	while( left_over &gt; 0 ) { </a:t>
          </a:r>
        </a:p>
        <a:p>
          <a:pPr marL="0" lvl="0" indent="0" algn="l" defTabSz="533400">
            <a:lnSpc>
              <a:spcPct val="90000"/>
            </a:lnSpc>
            <a:spcBef>
              <a:spcPct val="0"/>
            </a:spcBef>
            <a:spcAft>
              <a:spcPct val="35000"/>
            </a:spcAft>
            <a:buNone/>
          </a:pPr>
          <a:r>
            <a:rPr lang="en-US" sz="1200" kern="1200" dirty="0"/>
            <a:t>	int how_much = (left_over &gt; 8) ? 8 : left_over; </a:t>
          </a:r>
        </a:p>
        <a:p>
          <a:pPr marL="0" lvl="0" indent="0" algn="l" defTabSz="533400">
            <a:lnSpc>
              <a:spcPct val="90000"/>
            </a:lnSpc>
            <a:spcBef>
              <a:spcPct val="0"/>
            </a:spcBef>
            <a:spcAft>
              <a:spcPct val="35000"/>
            </a:spcAft>
            <a:buNone/>
          </a:pPr>
          <a:r>
            <a:rPr lang="en-US" sz="1200" kern="1200" dirty="0"/>
            <a:t>	switch(how_much) { </a:t>
          </a:r>
        </a:p>
        <a:p>
          <a:pPr marL="0" lvl="0" indent="0" algn="l" defTabSz="533400">
            <a:lnSpc>
              <a:spcPct val="90000"/>
            </a:lnSpc>
            <a:spcBef>
              <a:spcPct val="0"/>
            </a:spcBef>
            <a:spcAft>
              <a:spcPct val="35000"/>
            </a:spcAft>
            <a:buNone/>
          </a:pPr>
          <a:r>
            <a:rPr lang="en-US" sz="1200" kern="1200" dirty="0"/>
            <a:t>	case 8: out[7] = current_func(out[7], in[7]); </a:t>
          </a:r>
        </a:p>
        <a:p>
          <a:pPr marL="0" lvl="0" indent="0" algn="l" defTabSz="533400">
            <a:lnSpc>
              <a:spcPct val="90000"/>
            </a:lnSpc>
            <a:spcBef>
              <a:spcPct val="0"/>
            </a:spcBef>
            <a:spcAft>
              <a:spcPct val="35000"/>
            </a:spcAft>
            <a:buNone/>
          </a:pPr>
          <a:r>
            <a:rPr lang="en-US" sz="1200" kern="1200" dirty="0"/>
            <a:t>			…</a:t>
          </a:r>
        </a:p>
        <a:p>
          <a:pPr marL="0" lvl="0" indent="0" algn="l" defTabSz="533400">
            <a:lnSpc>
              <a:spcPct val="90000"/>
            </a:lnSpc>
            <a:spcBef>
              <a:spcPct val="0"/>
            </a:spcBef>
            <a:spcAft>
              <a:spcPct val="35000"/>
            </a:spcAft>
            <a:buNone/>
          </a:pPr>
          <a:r>
            <a:rPr lang="en-US" sz="1200" kern="1200" dirty="0"/>
            <a:t>	case 1: out[0] = current_func(out[0], in[0]); } </a:t>
          </a:r>
        </a:p>
      </dsp:txBody>
      <dsp:txXfrm>
        <a:off x="286526" y="2545843"/>
        <a:ext cx="4195986" cy="1677086"/>
      </dsp:txXfrm>
    </dsp:sp>
    <dsp:sp modelId="{BB7A41F1-1435-EA42-B987-1C6ECD8768FF}">
      <dsp:nvSpPr>
        <dsp:cNvPr id="0" name=""/>
        <dsp:cNvSpPr/>
      </dsp:nvSpPr>
      <dsp:spPr>
        <a:xfrm>
          <a:off x="4916349" y="2442577"/>
          <a:ext cx="4515732" cy="1858538"/>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for( ; left_over &gt;= types_per_step; left_over -= types_per_step ) { </a:t>
          </a:r>
        </a:p>
        <a:p>
          <a:pPr marL="0" lvl="0" indent="0" algn="l" defTabSz="533400">
            <a:lnSpc>
              <a:spcPct val="90000"/>
            </a:lnSpc>
            <a:spcBef>
              <a:spcPct val="0"/>
            </a:spcBef>
            <a:spcAft>
              <a:spcPct val="35000"/>
            </a:spcAft>
            <a:buNone/>
          </a:pPr>
          <a:r>
            <a:rPr lang="en-US" sz="1200" kern="1200" dirty="0"/>
            <a:t>	__m128i vecA = _mm_lddqu_si128((__m128i*)in); </a:t>
          </a:r>
        </a:p>
        <a:p>
          <a:pPr marL="0" lvl="0" indent="0" algn="l" defTabSz="533400">
            <a:lnSpc>
              <a:spcPct val="90000"/>
            </a:lnSpc>
            <a:spcBef>
              <a:spcPct val="0"/>
            </a:spcBef>
            <a:spcAft>
              <a:spcPct val="35000"/>
            </a:spcAft>
            <a:buNone/>
          </a:pPr>
          <a:r>
            <a:rPr lang="en-US" sz="1200" kern="1200" dirty="0"/>
            <a:t>	In += types_per_step; </a:t>
          </a:r>
        </a:p>
        <a:p>
          <a:pPr marL="0" lvl="0" indent="0" algn="l" defTabSz="533400">
            <a:lnSpc>
              <a:spcPct val="90000"/>
            </a:lnSpc>
            <a:spcBef>
              <a:spcPct val="0"/>
            </a:spcBef>
            <a:spcAft>
              <a:spcPct val="35000"/>
            </a:spcAft>
            <a:buNone/>
          </a:pPr>
          <a:r>
            <a:rPr lang="en-US" sz="1200" kern="1200" dirty="0"/>
            <a:t>	__m128i vecB = _mm_lddqu_si128((__m128i*)out); </a:t>
          </a:r>
        </a:p>
        <a:p>
          <a:pPr marL="0" lvl="0" indent="0" algn="l" defTabSz="533400">
            <a:lnSpc>
              <a:spcPct val="90000"/>
            </a:lnSpc>
            <a:spcBef>
              <a:spcPct val="0"/>
            </a:spcBef>
            <a:spcAft>
              <a:spcPct val="35000"/>
            </a:spcAft>
            <a:buNone/>
          </a:pPr>
          <a:r>
            <a:rPr lang="en-US" sz="1200" kern="1200" dirty="0"/>
            <a:t>	__m128i res = _mm_and_si128(vecA, vecB); </a:t>
          </a:r>
        </a:p>
        <a:p>
          <a:pPr marL="0" lvl="0" indent="0" algn="l" defTabSz="533400">
            <a:lnSpc>
              <a:spcPct val="90000"/>
            </a:lnSpc>
            <a:spcBef>
              <a:spcPct val="0"/>
            </a:spcBef>
            <a:spcAft>
              <a:spcPct val="35000"/>
            </a:spcAft>
            <a:buNone/>
          </a:pPr>
          <a:r>
            <a:rPr lang="en-US" sz="1200" kern="1200" dirty="0"/>
            <a:t>	_mm_storeu_si128((__m128i*)out, res); </a:t>
          </a:r>
        </a:p>
        <a:p>
          <a:pPr marL="0" lvl="0" indent="0" algn="l" defTabSz="533400">
            <a:lnSpc>
              <a:spcPct val="90000"/>
            </a:lnSpc>
            <a:spcBef>
              <a:spcPct val="0"/>
            </a:spcBef>
            <a:spcAft>
              <a:spcPct val="35000"/>
            </a:spcAft>
            <a:buNone/>
          </a:pPr>
          <a:r>
            <a:rPr lang="en-US" sz="1200" kern="1200" dirty="0"/>
            <a:t>	out += types_per_step; } </a:t>
          </a:r>
        </a:p>
      </dsp:txBody>
      <dsp:txXfrm>
        <a:off x="5007075" y="2533303"/>
        <a:ext cx="4334280" cy="1677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19E1D-D1B9-AD40-B23F-E2A6191F5104}">
      <dsp:nvSpPr>
        <dsp:cNvPr id="0" name=""/>
        <dsp:cNvSpPr/>
      </dsp:nvSpPr>
      <dsp:spPr>
        <a:xfrm>
          <a:off x="1575" y="0"/>
          <a:ext cx="1611532" cy="2838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(1) AVX512</a:t>
          </a:r>
          <a:endParaRPr lang="en-US" sz="1500" kern="1200" dirty="0"/>
        </a:p>
      </dsp:txBody>
      <dsp:txXfrm>
        <a:off x="1575" y="0"/>
        <a:ext cx="1540568" cy="283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5218C-2C33-CF43-A2AB-310870A48648}">
      <dsp:nvSpPr>
        <dsp:cNvPr id="0" name=""/>
        <dsp:cNvSpPr/>
      </dsp:nvSpPr>
      <dsp:spPr>
        <a:xfrm>
          <a:off x="707426" y="5680"/>
          <a:ext cx="185775" cy="1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a:off x="707426" y="5680"/>
        <a:ext cx="185775" cy="185775"/>
      </dsp:txXfrm>
    </dsp:sp>
    <dsp:sp modelId="{88C8FEC8-41D7-5246-8373-434153266351}">
      <dsp:nvSpPr>
        <dsp:cNvPr id="0" name=""/>
        <dsp:cNvSpPr/>
      </dsp:nvSpPr>
      <dsp:spPr>
        <a:xfrm>
          <a:off x="270330" y="296"/>
          <a:ext cx="696631" cy="696631"/>
        </a:xfrm>
        <a:prstGeom prst="circularArrow">
          <a:avLst>
            <a:gd name="adj1" fmla="val 5200"/>
            <a:gd name="adj2" fmla="val 335916"/>
            <a:gd name="adj3" fmla="val 21293232"/>
            <a:gd name="adj4" fmla="val 19766248"/>
            <a:gd name="adj5" fmla="val 6067"/>
          </a:avLst>
        </a:prstGeom>
        <a:solidFill>
          <a:schemeClr val="accen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C5777-18D1-A94B-A2DC-AC563C7B022E}">
      <dsp:nvSpPr>
        <dsp:cNvPr id="0" name=""/>
        <dsp:cNvSpPr/>
      </dsp:nvSpPr>
      <dsp:spPr>
        <a:xfrm>
          <a:off x="819702" y="351232"/>
          <a:ext cx="185775" cy="1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a:off x="819702" y="351232"/>
        <a:ext cx="185775" cy="185775"/>
      </dsp:txXfrm>
    </dsp:sp>
    <dsp:sp modelId="{DD2BEA58-0F74-8C49-984D-B49E4ACC7F8F}">
      <dsp:nvSpPr>
        <dsp:cNvPr id="0" name=""/>
        <dsp:cNvSpPr/>
      </dsp:nvSpPr>
      <dsp:spPr>
        <a:xfrm>
          <a:off x="270330" y="296"/>
          <a:ext cx="696631" cy="696631"/>
        </a:xfrm>
        <a:prstGeom prst="circularArrow">
          <a:avLst>
            <a:gd name="adj1" fmla="val 5200"/>
            <a:gd name="adj2" fmla="val 335916"/>
            <a:gd name="adj3" fmla="val 4014688"/>
            <a:gd name="adj4" fmla="val 2253442"/>
            <a:gd name="adj5" fmla="val 6067"/>
          </a:avLst>
        </a:prstGeom>
        <a:solidFill>
          <a:schemeClr val="accen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80164-B60F-BB4C-98DB-F56016A90D25}">
      <dsp:nvSpPr>
        <dsp:cNvPr id="0" name=""/>
        <dsp:cNvSpPr/>
      </dsp:nvSpPr>
      <dsp:spPr>
        <a:xfrm>
          <a:off x="525758" y="564794"/>
          <a:ext cx="185775" cy="1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a:off x="525758" y="564794"/>
        <a:ext cx="185775" cy="185775"/>
      </dsp:txXfrm>
    </dsp:sp>
    <dsp:sp modelId="{D64DEFE9-EABD-F74E-8295-46DBE6314CF5}">
      <dsp:nvSpPr>
        <dsp:cNvPr id="0" name=""/>
        <dsp:cNvSpPr/>
      </dsp:nvSpPr>
      <dsp:spPr>
        <a:xfrm>
          <a:off x="270330" y="296"/>
          <a:ext cx="696631" cy="696631"/>
        </a:xfrm>
        <a:prstGeom prst="circularArrow">
          <a:avLst>
            <a:gd name="adj1" fmla="val 5200"/>
            <a:gd name="adj2" fmla="val 335916"/>
            <a:gd name="adj3" fmla="val 8210642"/>
            <a:gd name="adj4" fmla="val 6449397"/>
            <a:gd name="adj5" fmla="val 6067"/>
          </a:avLst>
        </a:prstGeom>
        <a:solidFill>
          <a:schemeClr val="accent1">
            <a:hueOff val="0"/>
            <a:satOff val="0"/>
            <a:lumOff val="0"/>
            <a:alphaOff val="0"/>
          </a:schemeClr>
        </a:solidFill>
        <a:ln w="158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DA48B-7FBB-6742-A15B-CD238EB59D9C}">
      <dsp:nvSpPr>
        <dsp:cNvPr id="0" name=""/>
        <dsp:cNvSpPr/>
      </dsp:nvSpPr>
      <dsp:spPr>
        <a:xfrm>
          <a:off x="231815" y="351232"/>
          <a:ext cx="185775" cy="1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a:off x="231815" y="351232"/>
        <a:ext cx="185775" cy="185775"/>
      </dsp:txXfrm>
    </dsp:sp>
    <dsp:sp modelId="{5AA13224-6AA3-AF46-A325-303D7FB4FD70}">
      <dsp:nvSpPr>
        <dsp:cNvPr id="0" name=""/>
        <dsp:cNvSpPr/>
      </dsp:nvSpPr>
      <dsp:spPr>
        <a:xfrm>
          <a:off x="270330" y="296"/>
          <a:ext cx="696631" cy="696631"/>
        </a:xfrm>
        <a:prstGeom prst="circularArrow">
          <a:avLst>
            <a:gd name="adj1" fmla="val 5200"/>
            <a:gd name="adj2" fmla="val 335916"/>
            <a:gd name="adj3" fmla="val 12297837"/>
            <a:gd name="adj4" fmla="val 10770853"/>
            <a:gd name="adj5" fmla="val 6067"/>
          </a:avLst>
        </a:prstGeom>
        <a:solidFill>
          <a:schemeClr val="accen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AD883-1523-7D4B-B376-36DF6D78C6DF}">
      <dsp:nvSpPr>
        <dsp:cNvPr id="0" name=""/>
        <dsp:cNvSpPr/>
      </dsp:nvSpPr>
      <dsp:spPr>
        <a:xfrm>
          <a:off x="344091" y="5680"/>
          <a:ext cx="185775" cy="1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 </a:t>
          </a:r>
        </a:p>
      </dsp:txBody>
      <dsp:txXfrm>
        <a:off x="344091" y="5680"/>
        <a:ext cx="185775" cy="185775"/>
      </dsp:txXfrm>
    </dsp:sp>
    <dsp:sp modelId="{1D840D6F-4B7C-614D-A54F-BBB3C29F2C8A}">
      <dsp:nvSpPr>
        <dsp:cNvPr id="0" name=""/>
        <dsp:cNvSpPr/>
      </dsp:nvSpPr>
      <dsp:spPr>
        <a:xfrm>
          <a:off x="270330" y="296"/>
          <a:ext cx="696631" cy="696631"/>
        </a:xfrm>
        <a:prstGeom prst="circularArrow">
          <a:avLst>
            <a:gd name="adj1" fmla="val 5200"/>
            <a:gd name="adj2" fmla="val 335916"/>
            <a:gd name="adj3" fmla="val 16865676"/>
            <a:gd name="adj4" fmla="val 15198408"/>
            <a:gd name="adj5" fmla="val 6067"/>
          </a:avLst>
        </a:prstGeom>
        <a:solidFill>
          <a:schemeClr val="accent1">
            <a:hueOff val="0"/>
            <a:satOff val="0"/>
            <a:lumOff val="0"/>
            <a:alphaOff val="0"/>
          </a:schemeClr>
        </a:solidFill>
        <a:ln w="158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53DA0-398E-C948-9AD0-83B08D34CB55}" type="datetimeFigureOut">
              <a:rPr lang="en-US" smtClean="0"/>
              <a:t>9/10/20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E90E3-8CCE-5344-B27E-5F98BAB00B4A}" type="slidenum">
              <a:rPr lang="en-US" smtClean="0"/>
              <a:t>‹#›</a:t>
            </a:fld>
            <a:endParaRPr lang="en-US"/>
          </a:p>
        </p:txBody>
      </p:sp>
    </p:spTree>
    <p:extLst>
      <p:ext uri="{BB962C8B-B14F-4D97-AF65-F5344CB8AC3E}">
        <p14:creationId xmlns:p14="http://schemas.microsoft.com/office/powerpoint/2010/main" val="2336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2</a:t>
            </a:fld>
            <a:endParaRPr lang="en-US"/>
          </a:p>
        </p:txBody>
      </p:sp>
    </p:spTree>
    <p:extLst>
      <p:ext uri="{BB962C8B-B14F-4D97-AF65-F5344CB8AC3E}">
        <p14:creationId xmlns:p14="http://schemas.microsoft.com/office/powerpoint/2010/main" val="19697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11</a:t>
            </a:fld>
            <a:endParaRPr lang="en-US"/>
          </a:p>
        </p:txBody>
      </p:sp>
    </p:spTree>
    <p:extLst>
      <p:ext uri="{BB962C8B-B14F-4D97-AF65-F5344CB8AC3E}">
        <p14:creationId xmlns:p14="http://schemas.microsoft.com/office/powerpoint/2010/main" val="308759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12</a:t>
            </a:fld>
            <a:endParaRPr lang="en-US"/>
          </a:p>
        </p:txBody>
      </p:sp>
    </p:spTree>
    <p:extLst>
      <p:ext uri="{BB962C8B-B14F-4D97-AF65-F5344CB8AC3E}">
        <p14:creationId xmlns:p14="http://schemas.microsoft.com/office/powerpoint/2010/main" val="373986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13</a:t>
            </a:fld>
            <a:endParaRPr lang="en-US"/>
          </a:p>
        </p:txBody>
      </p:sp>
    </p:spTree>
    <p:extLst>
      <p:ext uri="{BB962C8B-B14F-4D97-AF65-F5344CB8AC3E}">
        <p14:creationId xmlns:p14="http://schemas.microsoft.com/office/powerpoint/2010/main" val="1771989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logic to handle different architectural capabilities</a:t>
            </a:r>
            <a:br>
              <a:rPr lang="en-US" dirty="0"/>
            </a:br>
            <a:r>
              <a:rPr lang="en-US" sz="1200" b="0" i="0" kern="1200" dirty="0">
                <a:solidFill>
                  <a:schemeClr val="tx1"/>
                </a:solidFill>
                <a:effectLst/>
                <a:latin typeface="+mn-lt"/>
                <a:ea typeface="+mn-ea"/>
                <a:cs typeface="+mn-cs"/>
              </a:rPr>
              <a:t>Detect the compiler flags necessary to build specialized</a:t>
            </a:r>
            <a:br>
              <a:rPr lang="en-US" dirty="0"/>
            </a:br>
            <a:r>
              <a:rPr lang="en-US" sz="1200" b="0" i="0" kern="1200" dirty="0">
                <a:solidFill>
                  <a:schemeClr val="tx1"/>
                </a:solidFill>
                <a:effectLst/>
                <a:latin typeface="+mn-lt"/>
                <a:ea typeface="+mn-ea"/>
                <a:cs typeface="+mn-cs"/>
              </a:rPr>
              <a:t>versions of the MPI_OP. Once the different flavors (AVX512,</a:t>
            </a:r>
            <a:br>
              <a:rPr lang="en-US" dirty="0"/>
            </a:br>
            <a:r>
              <a:rPr lang="en-US" sz="1200" b="0" i="0" kern="1200" dirty="0">
                <a:solidFill>
                  <a:schemeClr val="tx1"/>
                </a:solidFill>
                <a:effectLst/>
                <a:latin typeface="+mn-lt"/>
                <a:ea typeface="+mn-ea"/>
                <a:cs typeface="+mn-cs"/>
              </a:rPr>
              <a:t>AVX2, AVX) are built, detect at runtime which is the best</a:t>
            </a:r>
            <a:br>
              <a:rPr lang="en-US" dirty="0"/>
            </a:br>
            <a:r>
              <a:rPr lang="en-US" sz="1200" b="0" i="0" kern="1200" dirty="0">
                <a:solidFill>
                  <a:schemeClr val="tx1"/>
                </a:solidFill>
                <a:effectLst/>
                <a:latin typeface="+mn-lt"/>
                <a:ea typeface="+mn-ea"/>
                <a:cs typeface="+mn-cs"/>
              </a:rPr>
              <a:t>match with the current processor capabilities.</a:t>
            </a:r>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14</a:t>
            </a:fld>
            <a:endParaRPr lang="en-US"/>
          </a:p>
        </p:txBody>
      </p:sp>
    </p:spTree>
    <p:extLst>
      <p:ext uri="{BB962C8B-B14F-4D97-AF65-F5344CB8AC3E}">
        <p14:creationId xmlns:p14="http://schemas.microsoft.com/office/powerpoint/2010/main" val="1786207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15</a:t>
            </a:fld>
            <a:endParaRPr lang="en-US"/>
          </a:p>
        </p:txBody>
      </p:sp>
    </p:spTree>
    <p:extLst>
      <p:ext uri="{BB962C8B-B14F-4D97-AF65-F5344CB8AC3E}">
        <p14:creationId xmlns:p14="http://schemas.microsoft.com/office/powerpoint/2010/main" val="394371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16</a:t>
            </a:fld>
            <a:endParaRPr lang="en-US"/>
          </a:p>
        </p:txBody>
      </p:sp>
    </p:spTree>
    <p:extLst>
      <p:ext uri="{BB962C8B-B14F-4D97-AF65-F5344CB8AC3E}">
        <p14:creationId xmlns:p14="http://schemas.microsoft.com/office/powerpoint/2010/main" val="404606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PAPI_LST_INS. Total load/store instructions executed</a:t>
            </a:r>
          </a:p>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17</a:t>
            </a:fld>
            <a:endParaRPr lang="en-US"/>
          </a:p>
        </p:txBody>
      </p:sp>
    </p:spTree>
    <p:extLst>
      <p:ext uri="{BB962C8B-B14F-4D97-AF65-F5344CB8AC3E}">
        <p14:creationId xmlns:p14="http://schemas.microsoft.com/office/powerpoint/2010/main" val="294835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PAPI_BR_UCN Unconditional branch instructions executed</a:t>
            </a:r>
          </a:p>
          <a:p>
            <a:endParaRPr lang="en-US" dirty="0"/>
          </a:p>
          <a:p>
            <a:r>
              <a:rPr lang="en-US" dirty="0"/>
              <a:t>PAPI_BR_CN Conditional branch instructions executed</a:t>
            </a:r>
          </a:p>
          <a:p>
            <a:endParaRPr lang="en-US" dirty="0"/>
          </a:p>
          <a:p>
            <a:r>
              <a:rPr lang="en-US" dirty="0"/>
              <a:t>PAPI_BR_NTK Conditional branch instructions not taken</a:t>
            </a:r>
          </a:p>
          <a:p>
            <a:endParaRPr lang="en-US" dirty="0"/>
          </a:p>
          <a:p>
            <a:r>
              <a:rPr lang="en-US" dirty="0"/>
              <a:t>PAPI_BR_MSP Conditional branch instructions </a:t>
            </a:r>
            <a:r>
              <a:rPr lang="en-US" dirty="0" err="1"/>
              <a:t>mispredicted</a:t>
            </a:r>
            <a:endParaRPr lang="en-US" dirty="0"/>
          </a:p>
          <a:p>
            <a:endParaRPr lang="en-US" dirty="0"/>
          </a:p>
          <a:p>
            <a:r>
              <a:rPr lang="en-US" dirty="0"/>
              <a:t>PAPI_BR_PRC Conditional branch instructions correctly predicted</a:t>
            </a:r>
          </a:p>
        </p:txBody>
      </p:sp>
      <p:sp>
        <p:nvSpPr>
          <p:cNvPr id="4" name="Slide Number Placeholder 3"/>
          <p:cNvSpPr>
            <a:spLocks noGrp="1"/>
          </p:cNvSpPr>
          <p:nvPr>
            <p:ph type="sldNum" sz="quarter" idx="5"/>
          </p:nvPr>
        </p:nvSpPr>
        <p:spPr/>
        <p:txBody>
          <a:bodyPr/>
          <a:lstStyle/>
          <a:p>
            <a:fld id="{9A6E90E3-8CCE-5344-B27E-5F98BAB00B4A}" type="slidenum">
              <a:rPr lang="en-US" smtClean="0"/>
              <a:t>18</a:t>
            </a:fld>
            <a:endParaRPr lang="en-US"/>
          </a:p>
        </p:txBody>
      </p:sp>
    </p:spTree>
    <p:extLst>
      <p:ext uri="{BB962C8B-B14F-4D97-AF65-F5344CB8AC3E}">
        <p14:creationId xmlns:p14="http://schemas.microsoft.com/office/powerpoint/2010/main" val="183662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19</a:t>
            </a:fld>
            <a:endParaRPr lang="en-US"/>
          </a:p>
        </p:txBody>
      </p:sp>
    </p:spTree>
    <p:extLst>
      <p:ext uri="{BB962C8B-B14F-4D97-AF65-F5344CB8AC3E}">
        <p14:creationId xmlns:p14="http://schemas.microsoft.com/office/powerpoint/2010/main" val="175036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20</a:t>
            </a:fld>
            <a:endParaRPr lang="en-US"/>
          </a:p>
        </p:txBody>
      </p:sp>
    </p:spTree>
    <p:extLst>
      <p:ext uri="{BB962C8B-B14F-4D97-AF65-F5344CB8AC3E}">
        <p14:creationId xmlns:p14="http://schemas.microsoft.com/office/powerpoint/2010/main" val="318116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3</a:t>
            </a:fld>
            <a:endParaRPr lang="en-US"/>
          </a:p>
        </p:txBody>
      </p:sp>
    </p:spTree>
    <p:extLst>
      <p:ext uri="{BB962C8B-B14F-4D97-AF65-F5344CB8AC3E}">
        <p14:creationId xmlns:p14="http://schemas.microsoft.com/office/powerpoint/2010/main" val="361144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21</a:t>
            </a:fld>
            <a:endParaRPr lang="en-US"/>
          </a:p>
        </p:txBody>
      </p:sp>
    </p:spTree>
    <p:extLst>
      <p:ext uri="{BB962C8B-B14F-4D97-AF65-F5344CB8AC3E}">
        <p14:creationId xmlns:p14="http://schemas.microsoft.com/office/powerpoint/2010/main" val="264413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4</a:t>
            </a:fld>
            <a:endParaRPr lang="en-US"/>
          </a:p>
        </p:txBody>
      </p:sp>
    </p:spTree>
    <p:extLst>
      <p:ext uri="{BB962C8B-B14F-4D97-AF65-F5344CB8AC3E}">
        <p14:creationId xmlns:p14="http://schemas.microsoft.com/office/powerpoint/2010/main" val="279800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5</a:t>
            </a:fld>
            <a:endParaRPr lang="en-US"/>
          </a:p>
        </p:txBody>
      </p:sp>
    </p:spTree>
    <p:extLst>
      <p:ext uri="{BB962C8B-B14F-4D97-AF65-F5344CB8AC3E}">
        <p14:creationId xmlns:p14="http://schemas.microsoft.com/office/powerpoint/2010/main" val="309831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6</a:t>
            </a:fld>
            <a:endParaRPr lang="en-US"/>
          </a:p>
        </p:txBody>
      </p:sp>
    </p:spTree>
    <p:extLst>
      <p:ext uri="{BB962C8B-B14F-4D97-AF65-F5344CB8AC3E}">
        <p14:creationId xmlns:p14="http://schemas.microsoft.com/office/powerpoint/2010/main" val="200097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7</a:t>
            </a:fld>
            <a:endParaRPr lang="en-US"/>
          </a:p>
        </p:txBody>
      </p:sp>
    </p:spTree>
    <p:extLst>
      <p:ext uri="{BB962C8B-B14F-4D97-AF65-F5344CB8AC3E}">
        <p14:creationId xmlns:p14="http://schemas.microsoft.com/office/powerpoint/2010/main" val="251077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8</a:t>
            </a:fld>
            <a:endParaRPr lang="en-US"/>
          </a:p>
        </p:txBody>
      </p:sp>
    </p:spTree>
    <p:extLst>
      <p:ext uri="{BB962C8B-B14F-4D97-AF65-F5344CB8AC3E}">
        <p14:creationId xmlns:p14="http://schemas.microsoft.com/office/powerpoint/2010/main" val="220980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9</a:t>
            </a:fld>
            <a:endParaRPr lang="en-US"/>
          </a:p>
        </p:txBody>
      </p:sp>
    </p:spTree>
    <p:extLst>
      <p:ext uri="{BB962C8B-B14F-4D97-AF65-F5344CB8AC3E}">
        <p14:creationId xmlns:p14="http://schemas.microsoft.com/office/powerpoint/2010/main" val="19403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90E3-8CCE-5344-B27E-5F98BAB00B4A}" type="slidenum">
              <a:rPr lang="en-US" smtClean="0"/>
              <a:t>10</a:t>
            </a:fld>
            <a:endParaRPr lang="en-US"/>
          </a:p>
        </p:txBody>
      </p:sp>
    </p:spTree>
    <p:extLst>
      <p:ext uri="{BB962C8B-B14F-4D97-AF65-F5344CB8AC3E}">
        <p14:creationId xmlns:p14="http://schemas.microsoft.com/office/powerpoint/2010/main" val="4263804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CC64-EEB2-654E-BAB5-29270E34B1AE}"/>
              </a:ext>
            </a:extLst>
          </p:cNvPr>
          <p:cNvSpPr>
            <a:spLocks noGrp="1"/>
          </p:cNvSpPr>
          <p:nvPr>
            <p:ph type="ctrTitle"/>
          </p:nvPr>
        </p:nvSpPr>
        <p:spPr>
          <a:xfrm>
            <a:off x="555414"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B06BD0-FD6F-F14D-BF3F-23AFE1B12327}"/>
              </a:ext>
            </a:extLst>
          </p:cNvPr>
          <p:cNvSpPr>
            <a:spLocks noGrp="1"/>
          </p:cNvSpPr>
          <p:nvPr>
            <p:ph type="subTitle" idx="1"/>
          </p:nvPr>
        </p:nvSpPr>
        <p:spPr>
          <a:xfrm>
            <a:off x="555414"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035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4282-9A96-1E40-816D-6FB0F8EDA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837B0-B069-2741-813D-C1091DDE4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1BB05B3-F648-B745-AD26-35CAA9FF3D54}"/>
              </a:ext>
            </a:extLst>
          </p:cNvPr>
          <p:cNvSpPr>
            <a:spLocks noGrp="1"/>
          </p:cNvSpPr>
          <p:nvPr>
            <p:ph type="sldNum" sz="quarter" idx="12"/>
          </p:nvPr>
        </p:nvSpPr>
        <p:spPr/>
        <p:txBody>
          <a:bodyPr/>
          <a:lstStyle/>
          <a:p>
            <a:fld id="{E462D27C-2EB4-9E48-9BE6-D6B712A3C663}" type="slidenum">
              <a:rPr lang="en-US" smtClean="0"/>
              <a:t>‹#›</a:t>
            </a:fld>
            <a:endParaRPr lang="en-US"/>
          </a:p>
        </p:txBody>
      </p:sp>
    </p:spTree>
    <p:extLst>
      <p:ext uri="{BB962C8B-B14F-4D97-AF65-F5344CB8AC3E}">
        <p14:creationId xmlns:p14="http://schemas.microsoft.com/office/powerpoint/2010/main" val="75415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6E95-505C-684B-B7FB-561DE849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34398-3651-2341-A065-F502A7EDE451}"/>
              </a:ext>
            </a:extLst>
          </p:cNvPr>
          <p:cNvSpPr>
            <a:spLocks noGrp="1"/>
          </p:cNvSpPr>
          <p:nvPr>
            <p:ph sz="half" idx="1"/>
          </p:nvPr>
        </p:nvSpPr>
        <p:spPr>
          <a:xfrm>
            <a:off x="365760" y="1825625"/>
            <a:ext cx="47887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F2BBD-862E-6D4F-9763-CB13D9AE6F8D}"/>
              </a:ext>
            </a:extLst>
          </p:cNvPr>
          <p:cNvSpPr>
            <a:spLocks noGrp="1"/>
          </p:cNvSpPr>
          <p:nvPr>
            <p:ph sz="half" idx="2"/>
          </p:nvPr>
        </p:nvSpPr>
        <p:spPr>
          <a:xfrm>
            <a:off x="5455920" y="1825625"/>
            <a:ext cx="47887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5FB0CB0-BFFD-E44F-880D-DA9AC16B6A02}"/>
              </a:ext>
            </a:extLst>
          </p:cNvPr>
          <p:cNvSpPr>
            <a:spLocks noGrp="1"/>
          </p:cNvSpPr>
          <p:nvPr>
            <p:ph type="sldNum" sz="quarter" idx="12"/>
          </p:nvPr>
        </p:nvSpPr>
        <p:spPr/>
        <p:txBody>
          <a:bodyPr/>
          <a:lstStyle/>
          <a:p>
            <a:fld id="{E462D27C-2EB4-9E48-9BE6-D6B712A3C663}" type="slidenum">
              <a:rPr lang="en-US" smtClean="0"/>
              <a:t>‹#›</a:t>
            </a:fld>
            <a:endParaRPr lang="en-US"/>
          </a:p>
        </p:txBody>
      </p:sp>
    </p:spTree>
    <p:extLst>
      <p:ext uri="{BB962C8B-B14F-4D97-AF65-F5344CB8AC3E}">
        <p14:creationId xmlns:p14="http://schemas.microsoft.com/office/powerpoint/2010/main" val="48945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596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FD20A-B662-4745-A2EF-764D8E09900D}"/>
              </a:ext>
            </a:extLst>
          </p:cNvPr>
          <p:cNvSpPr>
            <a:spLocks noGrp="1"/>
          </p:cNvSpPr>
          <p:nvPr>
            <p:ph type="title"/>
          </p:nvPr>
        </p:nvSpPr>
        <p:spPr>
          <a:xfrm>
            <a:off x="324914" y="335389"/>
            <a:ext cx="1006058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9AFE50A-803C-4B4F-8D84-E85180DD16DD}"/>
              </a:ext>
            </a:extLst>
          </p:cNvPr>
          <p:cNvSpPr>
            <a:spLocks noGrp="1"/>
          </p:cNvSpPr>
          <p:nvPr>
            <p:ph type="body" idx="1"/>
          </p:nvPr>
        </p:nvSpPr>
        <p:spPr>
          <a:xfrm>
            <a:off x="324915" y="1795889"/>
            <a:ext cx="1006058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B69E1E-DD02-5547-9D46-C5B3D0AFD863}"/>
              </a:ext>
            </a:extLst>
          </p:cNvPr>
          <p:cNvSpPr>
            <a:spLocks noGrp="1"/>
          </p:cNvSpPr>
          <p:nvPr>
            <p:ph type="sldNum" sz="quarter" idx="4"/>
          </p:nvPr>
        </p:nvSpPr>
        <p:spPr>
          <a:xfrm>
            <a:off x="10592006" y="335389"/>
            <a:ext cx="127508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E462D27C-2EB4-9E48-9BE6-D6B712A3C663}" type="slidenum">
              <a:rPr lang="en-US" smtClean="0"/>
              <a:pPr/>
              <a:t>‹#›</a:t>
            </a:fld>
            <a:endParaRPr lang="en-US" dirty="0"/>
          </a:p>
        </p:txBody>
      </p:sp>
    </p:spTree>
    <p:extLst>
      <p:ext uri="{BB962C8B-B14F-4D97-AF65-F5344CB8AC3E}">
        <p14:creationId xmlns:p14="http://schemas.microsoft.com/office/powerpoint/2010/main" val="143327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Lst>
  <p:hf hdr="0" ftr="0" dt="0"/>
  <p:txStyles>
    <p:titleStyle>
      <a:lvl1pPr algn="l" defTabSz="914400" rtl="0" eaLnBrk="1" latinLnBrk="0" hangingPunct="1">
        <a:lnSpc>
          <a:spcPct val="90000"/>
        </a:lnSpc>
        <a:spcBef>
          <a:spcPct val="0"/>
        </a:spcBef>
        <a:buNone/>
        <a:defRPr sz="4400" b="1"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4.xml"/><Relationship Id="rId16" Type="http://schemas.openxmlformats.org/officeDocument/2006/relationships/diagramColors" Target="../diagrams/colors6.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39EA-9CDD-9D45-BC1B-BA2132C058B0}"/>
              </a:ext>
            </a:extLst>
          </p:cNvPr>
          <p:cNvSpPr>
            <a:spLocks noGrp="1"/>
          </p:cNvSpPr>
          <p:nvPr>
            <p:ph type="ctrTitle"/>
          </p:nvPr>
        </p:nvSpPr>
        <p:spPr/>
        <p:txBody>
          <a:bodyPr>
            <a:normAutofit/>
          </a:bodyPr>
          <a:lstStyle/>
          <a:p>
            <a:pPr algn="l"/>
            <a:r>
              <a:rPr lang="en-US" sz="4800" dirty="0"/>
              <a:t>Using Advanced Vector Extensions AVX-512 for MPI Reductions </a:t>
            </a:r>
          </a:p>
        </p:txBody>
      </p:sp>
      <p:sp>
        <p:nvSpPr>
          <p:cNvPr id="3" name="Subtitle 2">
            <a:extLst>
              <a:ext uri="{FF2B5EF4-FFF2-40B4-BE49-F238E27FC236}">
                <a16:creationId xmlns:a16="http://schemas.microsoft.com/office/drawing/2014/main" id="{D1A6CD67-CAC0-554E-A446-CABD1195FC9F}"/>
              </a:ext>
            </a:extLst>
          </p:cNvPr>
          <p:cNvSpPr>
            <a:spLocks noGrp="1"/>
          </p:cNvSpPr>
          <p:nvPr>
            <p:ph type="subTitle" idx="1"/>
          </p:nvPr>
        </p:nvSpPr>
        <p:spPr>
          <a:xfrm>
            <a:off x="555414" y="3509963"/>
            <a:ext cx="9144000" cy="1747837"/>
          </a:xfrm>
        </p:spPr>
        <p:txBody>
          <a:bodyPr>
            <a:normAutofit/>
          </a:bodyPr>
          <a:lstStyle/>
          <a:p>
            <a:endParaRPr lang="en-US" dirty="0"/>
          </a:p>
          <a:p>
            <a:r>
              <a:rPr lang="en-US" dirty="0"/>
              <a:t>Dong Zhong, </a:t>
            </a:r>
            <a:r>
              <a:rPr lang="en-US" dirty="0" err="1"/>
              <a:t>Qinglei</a:t>
            </a:r>
            <a:r>
              <a:rPr lang="en-US" dirty="0"/>
              <a:t> Cao, George </a:t>
            </a:r>
            <a:r>
              <a:rPr lang="en-US" dirty="0" err="1"/>
              <a:t>Bosilca</a:t>
            </a:r>
            <a:r>
              <a:rPr lang="en-US" dirty="0"/>
              <a:t>, and Jack </a:t>
            </a:r>
            <a:r>
              <a:rPr lang="en-US" dirty="0" err="1"/>
              <a:t>Dongarra</a:t>
            </a:r>
            <a:endParaRPr lang="en-US" dirty="0"/>
          </a:p>
          <a:p>
            <a:r>
              <a:rPr lang="en-US" dirty="0" err="1"/>
              <a:t>EuroMPI</a:t>
            </a:r>
            <a:r>
              <a:rPr lang="en-US" dirty="0"/>
              <a:t> 2020</a:t>
            </a:r>
          </a:p>
        </p:txBody>
      </p:sp>
    </p:spTree>
    <p:extLst>
      <p:ext uri="{BB962C8B-B14F-4D97-AF65-F5344CB8AC3E}">
        <p14:creationId xmlns:p14="http://schemas.microsoft.com/office/powerpoint/2010/main" val="273087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A7E5-D572-684A-BB86-D4B34231DE6A}"/>
              </a:ext>
            </a:extLst>
          </p:cNvPr>
          <p:cNvSpPr>
            <a:spLocks noGrp="1"/>
          </p:cNvSpPr>
          <p:nvPr>
            <p:ph type="title"/>
          </p:nvPr>
        </p:nvSpPr>
        <p:spPr/>
        <p:txBody>
          <a:bodyPr/>
          <a:lstStyle/>
          <a:p>
            <a:r>
              <a:rPr lang="en-US" dirty="0"/>
              <a:t>AVXs intrinsic</a:t>
            </a:r>
          </a:p>
        </p:txBody>
      </p:sp>
      <p:sp>
        <p:nvSpPr>
          <p:cNvPr id="3" name="Content Placeholder 2">
            <a:extLst>
              <a:ext uri="{FF2B5EF4-FFF2-40B4-BE49-F238E27FC236}">
                <a16:creationId xmlns:a16="http://schemas.microsoft.com/office/drawing/2014/main" id="{4BA749A7-FFD5-8344-BEAF-84566E2C7ADB}"/>
              </a:ext>
            </a:extLst>
          </p:cNvPr>
          <p:cNvSpPr>
            <a:spLocks noGrp="1"/>
          </p:cNvSpPr>
          <p:nvPr>
            <p:ph sz="half" idx="1"/>
          </p:nvPr>
        </p:nvSpPr>
        <p:spPr>
          <a:xfrm>
            <a:off x="345336" y="4781768"/>
            <a:ext cx="9878907" cy="1603376"/>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55000" lnSpcReduction="20000"/>
          </a:bodyPr>
          <a:lstStyle/>
          <a:p>
            <a:pPr>
              <a:buFont typeface="Wingdings" pitchFamily="2" charset="2"/>
              <a:buChar char="v"/>
            </a:pPr>
            <a:r>
              <a:rPr lang="en-US" sz="3300" dirty="0">
                <a:latin typeface="Calibri" panose="020F0502020204030204" pitchFamily="34" charset="0"/>
                <a:cs typeface="Calibri" panose="020F0502020204030204" pitchFamily="34" charset="0"/>
              </a:rPr>
              <a:t>Built-in functions that provide access to the ISA functionality using C/C++ style coding instead of assembly language.</a:t>
            </a:r>
          </a:p>
          <a:p>
            <a:pPr>
              <a:buFont typeface="Wingdings" pitchFamily="2" charset="2"/>
              <a:buChar char="v"/>
            </a:pPr>
            <a:r>
              <a:rPr lang="en-US" sz="3400" dirty="0">
                <a:latin typeface="Calibri" panose="020F0502020204030204" pitchFamily="34" charset="0"/>
                <a:cs typeface="Calibri" panose="020F0502020204030204" pitchFamily="34" charset="0"/>
              </a:rPr>
              <a:t>Cost of writing and maintaining programs with intrinsic is considerably less than writing assembly code.</a:t>
            </a:r>
          </a:p>
          <a:p>
            <a:pPr>
              <a:buFont typeface="Wingdings" pitchFamily="2" charset="2"/>
              <a:buChar char="v"/>
            </a:pPr>
            <a:r>
              <a:rPr lang="en-US" sz="3600" dirty="0">
                <a:latin typeface="Calibri" panose="020F0502020204030204" pitchFamily="34" charset="0"/>
                <a:cs typeface="Calibri" panose="020F0502020204030204" pitchFamily="34" charset="0"/>
              </a:rPr>
              <a:t>Intrinsic</a:t>
            </a:r>
            <a:r>
              <a:rPr lang="en-US" sz="3200" dirty="0"/>
              <a:t> allows developers to obtain performance close to the levels achievable and feasible with assembly. </a:t>
            </a:r>
            <a:endParaRPr lang="en-US" sz="3300" dirty="0">
              <a:latin typeface="Calibri" panose="020F0502020204030204" pitchFamily="34" charset="0"/>
              <a:cs typeface="Calibri" panose="020F0502020204030204" pitchFamily="34" charset="0"/>
            </a:endParaRPr>
          </a:p>
          <a:p>
            <a:pPr lvl="1" algn="just">
              <a:buFont typeface="Wingdings" pitchFamily="2" charset="2"/>
              <a:buChar char="v"/>
            </a:pPr>
            <a:endParaRPr lang="en-US" sz="33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8664207-7EB7-5A42-AF92-D02988800EE1}"/>
              </a:ext>
            </a:extLst>
          </p:cNvPr>
          <p:cNvSpPr>
            <a:spLocks noGrp="1"/>
          </p:cNvSpPr>
          <p:nvPr>
            <p:ph type="sldNum" sz="quarter" idx="12"/>
          </p:nvPr>
        </p:nvSpPr>
        <p:spPr/>
        <p:txBody>
          <a:bodyPr/>
          <a:lstStyle/>
          <a:p>
            <a:fld id="{E462D27C-2EB4-9E48-9BE6-D6B712A3C663}" type="slidenum">
              <a:rPr lang="en-US" smtClean="0"/>
              <a:t>10</a:t>
            </a:fld>
            <a:endParaRPr lang="en-US"/>
          </a:p>
        </p:txBody>
      </p:sp>
      <p:cxnSp>
        <p:nvCxnSpPr>
          <p:cNvPr id="7" name="Straight Connector 6">
            <a:extLst>
              <a:ext uri="{FF2B5EF4-FFF2-40B4-BE49-F238E27FC236}">
                <a16:creationId xmlns:a16="http://schemas.microsoft.com/office/drawing/2014/main" id="{473615C3-9A76-0645-B9ED-FC5765C7A47B}"/>
              </a:ext>
            </a:extLst>
          </p:cNvPr>
          <p:cNvCxnSpPr/>
          <p:nvPr/>
        </p:nvCxnSpPr>
        <p:spPr>
          <a:xfrm>
            <a:off x="304490" y="4542291"/>
            <a:ext cx="991975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Content Placeholder 6">
            <a:extLst>
              <a:ext uri="{FF2B5EF4-FFF2-40B4-BE49-F238E27FC236}">
                <a16:creationId xmlns:a16="http://schemas.microsoft.com/office/drawing/2014/main" id="{947A9F4D-74D0-0146-A14C-F922D8BD3F83}"/>
              </a:ext>
            </a:extLst>
          </p:cNvPr>
          <p:cNvPicPr>
            <a:picLocks noChangeAspect="1"/>
          </p:cNvPicPr>
          <p:nvPr/>
        </p:nvPicPr>
        <p:blipFill rotWithShape="1">
          <a:blip r:embed="rId3"/>
          <a:srcRect l="9551"/>
          <a:stretch/>
        </p:blipFill>
        <p:spPr>
          <a:xfrm>
            <a:off x="3198289" y="1426777"/>
            <a:ext cx="4752804" cy="3115514"/>
          </a:xfrm>
          <a:prstGeom prst="rect">
            <a:avLst/>
          </a:prstGeom>
        </p:spPr>
      </p:pic>
    </p:spTree>
    <p:extLst>
      <p:ext uri="{BB962C8B-B14F-4D97-AF65-F5344CB8AC3E}">
        <p14:creationId xmlns:p14="http://schemas.microsoft.com/office/powerpoint/2010/main" val="340158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6CD67-CAC0-554E-A446-CABD1195FC9F}"/>
              </a:ext>
            </a:extLst>
          </p:cNvPr>
          <p:cNvSpPr>
            <a:spLocks noGrp="1"/>
          </p:cNvSpPr>
          <p:nvPr>
            <p:ph type="subTitle" idx="1"/>
          </p:nvPr>
        </p:nvSpPr>
        <p:spPr>
          <a:xfrm>
            <a:off x="555414" y="3429000"/>
            <a:ext cx="9144000" cy="1655762"/>
          </a:xfrm>
        </p:spPr>
        <p:txBody>
          <a:bodyPr>
            <a:normAutofit/>
          </a:bodyPr>
          <a:lstStyle/>
          <a:p>
            <a:r>
              <a:rPr lang="en-US" sz="3200" b="1" dirty="0"/>
              <a:t>Design </a:t>
            </a:r>
            <a:r>
              <a:rPr lang="en-US" altLang="en-US" sz="3200" b="1" dirty="0"/>
              <a:t>&amp;</a:t>
            </a:r>
            <a:r>
              <a:rPr lang="en-US" sz="3200" b="1" dirty="0"/>
              <a:t> Implementation</a:t>
            </a:r>
          </a:p>
        </p:txBody>
      </p:sp>
    </p:spTree>
    <p:extLst>
      <p:ext uri="{BB962C8B-B14F-4D97-AF65-F5344CB8AC3E}">
        <p14:creationId xmlns:p14="http://schemas.microsoft.com/office/powerpoint/2010/main" val="116852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dirty="0"/>
              <a:t>Design and implementation in Open MPI</a:t>
            </a:r>
          </a:p>
        </p:txBody>
      </p:sp>
      <p:sp>
        <p:nvSpPr>
          <p:cNvPr id="3" name="Content Placeholder 2">
            <a:extLst>
              <a:ext uri="{FF2B5EF4-FFF2-40B4-BE49-F238E27FC236}">
                <a16:creationId xmlns:a16="http://schemas.microsoft.com/office/drawing/2014/main" id="{A0D74CE3-C390-4C17-8BA0-EC19238BD30B}"/>
              </a:ext>
            </a:extLst>
          </p:cNvPr>
          <p:cNvSpPr>
            <a:spLocks noGrp="1"/>
          </p:cNvSpPr>
          <p:nvPr>
            <p:ph sz="half" idx="1"/>
          </p:nvPr>
        </p:nvSpPr>
        <p:spPr>
          <a:xfrm>
            <a:off x="324914" y="4601055"/>
            <a:ext cx="3831243" cy="1575904"/>
          </a:xfrm>
        </p:spPr>
        <p:txBody>
          <a:bodyPr>
            <a:noAutofit/>
          </a:bodyPr>
          <a:lstStyle/>
          <a:p>
            <a:pPr algn="just"/>
            <a:r>
              <a:rPr lang="en-US" sz="1400" dirty="0">
                <a:latin typeface="Calibri" panose="020F0502020204030204" pitchFamily="34" charset="0"/>
                <a:cs typeface="Calibri" panose="020F0502020204030204" pitchFamily="34" charset="0"/>
              </a:rPr>
              <a:t>We add our AVX-512 optimization in a specialized component that implements all predefined MPI reduction operations with vector reduction instructions</a:t>
            </a:r>
            <a:endParaRPr lang="en-US" sz="2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12</a:t>
            </a:fld>
            <a:endParaRPr lang="en-US"/>
          </a:p>
        </p:txBody>
      </p:sp>
      <p:pic>
        <p:nvPicPr>
          <p:cNvPr id="6" name="Picture 5">
            <a:extLst>
              <a:ext uri="{FF2B5EF4-FFF2-40B4-BE49-F238E27FC236}">
                <a16:creationId xmlns:a16="http://schemas.microsoft.com/office/drawing/2014/main" id="{82BF83D1-4657-4BBB-9206-F72DD702BBBD}"/>
              </a:ext>
            </a:extLst>
          </p:cNvPr>
          <p:cNvPicPr>
            <a:picLocks noChangeAspect="1"/>
          </p:cNvPicPr>
          <p:nvPr/>
        </p:nvPicPr>
        <p:blipFill rotWithShape="1">
          <a:blip r:embed="rId3"/>
          <a:srcRect l="5118" t="2983" r="3529" b="37435"/>
          <a:stretch/>
        </p:blipFill>
        <p:spPr>
          <a:xfrm>
            <a:off x="370070" y="1988384"/>
            <a:ext cx="3872090" cy="1804690"/>
          </a:xfrm>
          <a:prstGeom prst="rect">
            <a:avLst/>
          </a:prstGeom>
        </p:spPr>
      </p:pic>
      <p:sp>
        <p:nvSpPr>
          <p:cNvPr id="16" name="TextBox 15">
            <a:extLst>
              <a:ext uri="{FF2B5EF4-FFF2-40B4-BE49-F238E27FC236}">
                <a16:creationId xmlns:a16="http://schemas.microsoft.com/office/drawing/2014/main" id="{A052B01D-CF83-4399-B174-927286D76C03}"/>
              </a:ext>
            </a:extLst>
          </p:cNvPr>
          <p:cNvSpPr txBox="1"/>
          <p:nvPr/>
        </p:nvSpPr>
        <p:spPr>
          <a:xfrm>
            <a:off x="446134" y="3793074"/>
            <a:ext cx="3831243" cy="646331"/>
          </a:xfrm>
          <a:prstGeom prst="rect">
            <a:avLst/>
          </a:prstGeom>
          <a:noFill/>
        </p:spPr>
        <p:txBody>
          <a:bodyPr wrap="square">
            <a:spAutoFit/>
          </a:bodyPr>
          <a:lstStyle/>
          <a:p>
            <a:pPr algn="just"/>
            <a:r>
              <a:rPr lang="en-US" sz="1200" b="1" dirty="0">
                <a:latin typeface="Calibri" panose="020F0502020204030204" pitchFamily="34" charset="0"/>
                <a:cs typeface="Calibri" panose="020F0502020204030204" pitchFamily="34" charset="0"/>
              </a:rPr>
              <a:t>Figure 4: Open MPI architecture. Orange boxes represent components with added AVX-512 reduction features. Dark blue colored boxes are new modules</a:t>
            </a:r>
          </a:p>
        </p:txBody>
      </p:sp>
    </p:spTree>
    <p:extLst>
      <p:ext uri="{BB962C8B-B14F-4D97-AF65-F5344CB8AC3E}">
        <p14:creationId xmlns:p14="http://schemas.microsoft.com/office/powerpoint/2010/main" val="31033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dirty="0"/>
              <a:t>Design and implementation in Open MPI</a:t>
            </a:r>
          </a:p>
        </p:txBody>
      </p:sp>
      <p:sp>
        <p:nvSpPr>
          <p:cNvPr id="3" name="Content Placeholder 2">
            <a:extLst>
              <a:ext uri="{FF2B5EF4-FFF2-40B4-BE49-F238E27FC236}">
                <a16:creationId xmlns:a16="http://schemas.microsoft.com/office/drawing/2014/main" id="{A0D74CE3-C390-4C17-8BA0-EC19238BD30B}"/>
              </a:ext>
            </a:extLst>
          </p:cNvPr>
          <p:cNvSpPr>
            <a:spLocks noGrp="1"/>
          </p:cNvSpPr>
          <p:nvPr>
            <p:ph sz="half" idx="1"/>
          </p:nvPr>
        </p:nvSpPr>
        <p:spPr>
          <a:xfrm>
            <a:off x="324914" y="4601055"/>
            <a:ext cx="3831243" cy="1575904"/>
          </a:xfrm>
        </p:spPr>
        <p:txBody>
          <a:bodyPr>
            <a:noAutofit/>
          </a:bodyPr>
          <a:lstStyle/>
          <a:p>
            <a:pPr algn="just"/>
            <a:r>
              <a:rPr lang="en-US" sz="1400" dirty="0">
                <a:latin typeface="Calibri" panose="020F0502020204030204" pitchFamily="34" charset="0"/>
                <a:cs typeface="Calibri" panose="020F0502020204030204" pitchFamily="34" charset="0"/>
              </a:rPr>
              <a:t>We add our AVX-512 optimization in a specialized component that implements all predefined MPI reduction operations with vector reduction instructions</a:t>
            </a:r>
            <a:endParaRPr lang="en-US" sz="2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13</a:t>
            </a:fld>
            <a:endParaRPr lang="en-US"/>
          </a:p>
        </p:txBody>
      </p:sp>
      <p:sp>
        <p:nvSpPr>
          <p:cNvPr id="11" name="Content Placeholder 10">
            <a:extLst>
              <a:ext uri="{FF2B5EF4-FFF2-40B4-BE49-F238E27FC236}">
                <a16:creationId xmlns:a16="http://schemas.microsoft.com/office/drawing/2014/main" id="{9188356F-2725-4388-91DE-F66952F170C7}"/>
              </a:ext>
            </a:extLst>
          </p:cNvPr>
          <p:cNvSpPr>
            <a:spLocks noGrp="1"/>
          </p:cNvSpPr>
          <p:nvPr>
            <p:ph sz="half" idx="2"/>
          </p:nvPr>
        </p:nvSpPr>
        <p:spPr>
          <a:xfrm>
            <a:off x="4197004" y="4601055"/>
            <a:ext cx="2951846" cy="1921556"/>
          </a:xfrm>
        </p:spPr>
        <p:txBody>
          <a:bodyPr>
            <a:noAutofit/>
          </a:bodyPr>
          <a:lstStyle/>
          <a:p>
            <a:pPr algn="just"/>
            <a:r>
              <a:rPr lang="en-US" sz="1400" dirty="0">
                <a:latin typeface="Calibri" panose="020F0502020204030204" pitchFamily="34" charset="0"/>
                <a:cs typeface="Calibri" panose="020F0502020204030204" pitchFamily="34" charset="0"/>
              </a:rPr>
              <a:t>From a practical standpoint, our module extracts and checks the processor feature flag, selecting at runtime the set of functions supporting the most advanced ISA (AVX-512, AVX2 or AVX/SSE), or fallback to the default basic module.</a:t>
            </a:r>
          </a:p>
        </p:txBody>
      </p:sp>
      <p:pic>
        <p:nvPicPr>
          <p:cNvPr id="6" name="Picture 5">
            <a:extLst>
              <a:ext uri="{FF2B5EF4-FFF2-40B4-BE49-F238E27FC236}">
                <a16:creationId xmlns:a16="http://schemas.microsoft.com/office/drawing/2014/main" id="{82BF83D1-4657-4BBB-9206-F72DD702BBBD}"/>
              </a:ext>
            </a:extLst>
          </p:cNvPr>
          <p:cNvPicPr>
            <a:picLocks noChangeAspect="1"/>
          </p:cNvPicPr>
          <p:nvPr/>
        </p:nvPicPr>
        <p:blipFill rotWithShape="1">
          <a:blip r:embed="rId3"/>
          <a:srcRect l="5118" t="2983" r="3529" b="37435"/>
          <a:stretch/>
        </p:blipFill>
        <p:spPr>
          <a:xfrm>
            <a:off x="370070" y="1988384"/>
            <a:ext cx="3872090" cy="1804690"/>
          </a:xfrm>
          <a:prstGeom prst="rect">
            <a:avLst/>
          </a:prstGeom>
        </p:spPr>
      </p:pic>
      <p:pic>
        <p:nvPicPr>
          <p:cNvPr id="8" name="Picture 7">
            <a:extLst>
              <a:ext uri="{FF2B5EF4-FFF2-40B4-BE49-F238E27FC236}">
                <a16:creationId xmlns:a16="http://schemas.microsoft.com/office/drawing/2014/main" id="{14112838-C8F1-4B74-98F3-453F79658AB1}"/>
              </a:ext>
            </a:extLst>
          </p:cNvPr>
          <p:cNvPicPr>
            <a:picLocks noChangeAspect="1"/>
          </p:cNvPicPr>
          <p:nvPr/>
        </p:nvPicPr>
        <p:blipFill rotWithShape="1">
          <a:blip r:embed="rId4"/>
          <a:srcRect l="18029" r="13978" b="17317"/>
          <a:stretch/>
        </p:blipFill>
        <p:spPr>
          <a:xfrm>
            <a:off x="4694947" y="1344910"/>
            <a:ext cx="2606303" cy="2442531"/>
          </a:xfrm>
          <a:prstGeom prst="rect">
            <a:avLst/>
          </a:prstGeom>
        </p:spPr>
      </p:pic>
      <p:sp>
        <p:nvSpPr>
          <p:cNvPr id="16" name="TextBox 15">
            <a:extLst>
              <a:ext uri="{FF2B5EF4-FFF2-40B4-BE49-F238E27FC236}">
                <a16:creationId xmlns:a16="http://schemas.microsoft.com/office/drawing/2014/main" id="{A052B01D-CF83-4399-B174-927286D76C03}"/>
              </a:ext>
            </a:extLst>
          </p:cNvPr>
          <p:cNvSpPr txBox="1"/>
          <p:nvPr/>
        </p:nvSpPr>
        <p:spPr>
          <a:xfrm>
            <a:off x="446134" y="3793074"/>
            <a:ext cx="3831243" cy="646331"/>
          </a:xfrm>
          <a:prstGeom prst="rect">
            <a:avLst/>
          </a:prstGeom>
          <a:noFill/>
        </p:spPr>
        <p:txBody>
          <a:bodyPr wrap="square">
            <a:spAutoFit/>
          </a:bodyPr>
          <a:lstStyle/>
          <a:p>
            <a:pPr algn="just"/>
            <a:r>
              <a:rPr lang="en-US" sz="1200" b="1" dirty="0">
                <a:latin typeface="Calibri" panose="020F0502020204030204" pitchFamily="34" charset="0"/>
                <a:cs typeface="Calibri" panose="020F0502020204030204" pitchFamily="34" charset="0"/>
              </a:rPr>
              <a:t>Figure 4: Open MPI architecture. Orange boxes represent components with added AVX-512 reduction features. Dark blue colored boxes are new modules</a:t>
            </a:r>
          </a:p>
        </p:txBody>
      </p:sp>
      <p:sp>
        <p:nvSpPr>
          <p:cNvPr id="18" name="TextBox 17">
            <a:extLst>
              <a:ext uri="{FF2B5EF4-FFF2-40B4-BE49-F238E27FC236}">
                <a16:creationId xmlns:a16="http://schemas.microsoft.com/office/drawing/2014/main" id="{D6E19202-456D-4337-9B33-810F32D4C3A7}"/>
              </a:ext>
            </a:extLst>
          </p:cNvPr>
          <p:cNvSpPr txBox="1"/>
          <p:nvPr/>
        </p:nvSpPr>
        <p:spPr>
          <a:xfrm>
            <a:off x="4546984" y="3795932"/>
            <a:ext cx="2754266" cy="646331"/>
          </a:xfrm>
          <a:prstGeom prst="rect">
            <a:avLst/>
          </a:prstGeom>
          <a:noFill/>
        </p:spPr>
        <p:txBody>
          <a:bodyPr wrap="square">
            <a:spAutoFit/>
          </a:bodyPr>
          <a:lstStyle/>
          <a:p>
            <a:pPr algn="just"/>
            <a:r>
              <a:rPr lang="en-US" sz="1200" b="1" dirty="0">
                <a:latin typeface="Calibri" panose="020F0502020204030204" pitchFamily="34" charset="0"/>
                <a:cs typeface="Calibri" panose="020F0502020204030204" pitchFamily="34" charset="0"/>
              </a:rPr>
              <a:t>Figure 5: Integrate and automatically activate the AVX component into the Open MPI build system</a:t>
            </a:r>
          </a:p>
        </p:txBody>
      </p:sp>
      <p:sp>
        <p:nvSpPr>
          <p:cNvPr id="10" name="Content Placeholder 10">
            <a:extLst>
              <a:ext uri="{FF2B5EF4-FFF2-40B4-BE49-F238E27FC236}">
                <a16:creationId xmlns:a16="http://schemas.microsoft.com/office/drawing/2014/main" id="{8719C34D-F8FB-1A46-AF08-64BCD12D043D}"/>
              </a:ext>
            </a:extLst>
          </p:cNvPr>
          <p:cNvSpPr txBox="1">
            <a:spLocks/>
          </p:cNvSpPr>
          <p:nvPr/>
        </p:nvSpPr>
        <p:spPr>
          <a:xfrm>
            <a:off x="4197004" y="4460374"/>
            <a:ext cx="2951846" cy="225694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a:latin typeface="Calibri" panose="020F0502020204030204" pitchFamily="34" charset="0"/>
                <a:cs typeface="Calibri" panose="020F0502020204030204" pitchFamily="34" charset="0"/>
              </a:rPr>
              <a:t>From a practical standpoint, our module extracts and checks the processor feature flag, selecting at runtime the set of ISA (AVX-512, AVX2 or AVX/SSE), or fallback to the default basic module.</a:t>
            </a:r>
          </a:p>
          <a:p>
            <a:pPr algn="just"/>
            <a:r>
              <a:rPr lang="en-US" sz="1400">
                <a:solidFill>
                  <a:srgbClr val="0070C0"/>
                </a:solidFill>
              </a:rPr>
              <a:t>Detecting compiler flags and specializing different versions of MPI_OP for different instruction sets is complex.</a:t>
            </a:r>
            <a:endParaRPr lang="en-US" sz="1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825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dirty="0"/>
              <a:t>Design and implementation in Open MPI</a:t>
            </a:r>
          </a:p>
        </p:txBody>
      </p:sp>
      <p:sp>
        <p:nvSpPr>
          <p:cNvPr id="3" name="Content Placeholder 2">
            <a:extLst>
              <a:ext uri="{FF2B5EF4-FFF2-40B4-BE49-F238E27FC236}">
                <a16:creationId xmlns:a16="http://schemas.microsoft.com/office/drawing/2014/main" id="{A0D74CE3-C390-4C17-8BA0-EC19238BD30B}"/>
              </a:ext>
            </a:extLst>
          </p:cNvPr>
          <p:cNvSpPr>
            <a:spLocks noGrp="1"/>
          </p:cNvSpPr>
          <p:nvPr>
            <p:ph sz="half" idx="1"/>
          </p:nvPr>
        </p:nvSpPr>
        <p:spPr>
          <a:xfrm>
            <a:off x="324914" y="4460375"/>
            <a:ext cx="3952463" cy="1575904"/>
          </a:xfrm>
        </p:spPr>
        <p:txBody>
          <a:bodyPr>
            <a:noAutofit/>
          </a:bodyPr>
          <a:lstStyle/>
          <a:p>
            <a:pPr algn="just"/>
            <a:r>
              <a:rPr lang="en-US" sz="1400" dirty="0">
                <a:latin typeface="Calibri" panose="020F0502020204030204" pitchFamily="34" charset="0"/>
                <a:cs typeface="Calibri" panose="020F0502020204030204" pitchFamily="34" charset="0"/>
              </a:rPr>
              <a:t>We add our AVX-512 optimization in a specialized component that implements all predefined MPI reduction operations with vector reduction instructions</a:t>
            </a:r>
            <a:endParaRPr lang="en-US" sz="20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14</a:t>
            </a:fld>
            <a:endParaRPr lang="en-US"/>
          </a:p>
        </p:txBody>
      </p:sp>
      <p:sp>
        <p:nvSpPr>
          <p:cNvPr id="11" name="Content Placeholder 10">
            <a:extLst>
              <a:ext uri="{FF2B5EF4-FFF2-40B4-BE49-F238E27FC236}">
                <a16:creationId xmlns:a16="http://schemas.microsoft.com/office/drawing/2014/main" id="{9188356F-2725-4388-91DE-F66952F170C7}"/>
              </a:ext>
            </a:extLst>
          </p:cNvPr>
          <p:cNvSpPr>
            <a:spLocks noGrp="1"/>
          </p:cNvSpPr>
          <p:nvPr>
            <p:ph sz="half" idx="2"/>
          </p:nvPr>
        </p:nvSpPr>
        <p:spPr>
          <a:xfrm>
            <a:off x="4197004" y="4460374"/>
            <a:ext cx="2951846" cy="2256945"/>
          </a:xfrm>
          <a:solidFill>
            <a:schemeClr val="bg1"/>
          </a:solidFill>
        </p:spPr>
        <p:txBody>
          <a:bodyPr>
            <a:noAutofit/>
          </a:bodyPr>
          <a:lstStyle/>
          <a:p>
            <a:pPr algn="just"/>
            <a:r>
              <a:rPr lang="en-US" sz="1400" dirty="0">
                <a:latin typeface="Calibri" panose="020F0502020204030204" pitchFamily="34" charset="0"/>
                <a:cs typeface="Calibri" panose="020F0502020204030204" pitchFamily="34" charset="0"/>
              </a:rPr>
              <a:t>From a practical standpoint, our module extracts and checks the processor feature flag, selecting at runtime the set of ISA (AVX-512, AVX2 or AVX/SSE), or fallback to the default basic module.</a:t>
            </a:r>
          </a:p>
          <a:p>
            <a:pPr algn="just"/>
            <a:r>
              <a:rPr lang="en-US" sz="1400" dirty="0">
                <a:solidFill>
                  <a:srgbClr val="0070C0"/>
                </a:solidFill>
              </a:rPr>
              <a:t>Detecting compiler flags and specializing different versions of MPI_OP for different instruction sets is complex.</a:t>
            </a:r>
            <a:endParaRPr lang="en-US" sz="1400"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2BF83D1-4657-4BBB-9206-F72DD702BBBD}"/>
              </a:ext>
            </a:extLst>
          </p:cNvPr>
          <p:cNvPicPr>
            <a:picLocks noChangeAspect="1"/>
          </p:cNvPicPr>
          <p:nvPr/>
        </p:nvPicPr>
        <p:blipFill rotWithShape="1">
          <a:blip r:embed="rId3"/>
          <a:srcRect l="5118" t="2983" r="3529" b="37435"/>
          <a:stretch/>
        </p:blipFill>
        <p:spPr>
          <a:xfrm>
            <a:off x="370070" y="1847704"/>
            <a:ext cx="3872090" cy="1804690"/>
          </a:xfrm>
          <a:prstGeom prst="rect">
            <a:avLst/>
          </a:prstGeom>
        </p:spPr>
      </p:pic>
      <p:pic>
        <p:nvPicPr>
          <p:cNvPr id="8" name="Picture 7">
            <a:extLst>
              <a:ext uri="{FF2B5EF4-FFF2-40B4-BE49-F238E27FC236}">
                <a16:creationId xmlns:a16="http://schemas.microsoft.com/office/drawing/2014/main" id="{14112838-C8F1-4B74-98F3-453F79658AB1}"/>
              </a:ext>
            </a:extLst>
          </p:cNvPr>
          <p:cNvPicPr>
            <a:picLocks noChangeAspect="1"/>
          </p:cNvPicPr>
          <p:nvPr/>
        </p:nvPicPr>
        <p:blipFill rotWithShape="1">
          <a:blip r:embed="rId4"/>
          <a:srcRect l="18029" r="13978" b="17317"/>
          <a:stretch/>
        </p:blipFill>
        <p:spPr>
          <a:xfrm>
            <a:off x="4694947" y="1204230"/>
            <a:ext cx="2606303" cy="2442531"/>
          </a:xfrm>
          <a:prstGeom prst="rect">
            <a:avLst/>
          </a:prstGeom>
        </p:spPr>
      </p:pic>
      <p:pic>
        <p:nvPicPr>
          <p:cNvPr id="10" name="Picture 9">
            <a:extLst>
              <a:ext uri="{FF2B5EF4-FFF2-40B4-BE49-F238E27FC236}">
                <a16:creationId xmlns:a16="http://schemas.microsoft.com/office/drawing/2014/main" id="{C954668F-1E32-4828-B625-BB364B9F1A5C}"/>
              </a:ext>
            </a:extLst>
          </p:cNvPr>
          <p:cNvPicPr>
            <a:picLocks noChangeAspect="1"/>
          </p:cNvPicPr>
          <p:nvPr/>
        </p:nvPicPr>
        <p:blipFill rotWithShape="1">
          <a:blip r:embed="rId5"/>
          <a:srcRect l="10404" t="2991" r="8191" b="11050"/>
          <a:stretch/>
        </p:blipFill>
        <p:spPr>
          <a:xfrm>
            <a:off x="7411079" y="1384854"/>
            <a:ext cx="2951846" cy="2795062"/>
          </a:xfrm>
          <a:prstGeom prst="rect">
            <a:avLst/>
          </a:prstGeom>
        </p:spPr>
      </p:pic>
      <p:sp>
        <p:nvSpPr>
          <p:cNvPr id="14" name="Content Placeholder 10">
            <a:extLst>
              <a:ext uri="{FF2B5EF4-FFF2-40B4-BE49-F238E27FC236}">
                <a16:creationId xmlns:a16="http://schemas.microsoft.com/office/drawing/2014/main" id="{1BF06708-2196-4A35-83E4-896BF008FBCB}"/>
              </a:ext>
            </a:extLst>
          </p:cNvPr>
          <p:cNvSpPr txBox="1">
            <a:spLocks/>
          </p:cNvSpPr>
          <p:nvPr/>
        </p:nvSpPr>
        <p:spPr>
          <a:xfrm>
            <a:off x="7148851" y="4460374"/>
            <a:ext cx="3236652" cy="2256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400" dirty="0">
                <a:latin typeface="Calibri" panose="020F0502020204030204" pitchFamily="34" charset="0"/>
                <a:cs typeface="Calibri" panose="020F0502020204030204" pitchFamily="34" charset="0"/>
              </a:rPr>
              <a:t>Table 1 shows various </a:t>
            </a:r>
            <a:r>
              <a:rPr lang="en-US" sz="1400" dirty="0" err="1">
                <a:latin typeface="Calibri" panose="020F0502020204030204" pitchFamily="34" charset="0"/>
                <a:cs typeface="Calibri" panose="020F0502020204030204" pitchFamily="34" charset="0"/>
              </a:rPr>
              <a:t>MPI_Types</a:t>
            </a:r>
            <a:r>
              <a:rPr lang="en-US" sz="1400" dirty="0">
                <a:latin typeface="Calibri" panose="020F0502020204030204" pitchFamily="34" charset="0"/>
                <a:cs typeface="Calibri" panose="020F0502020204030204" pitchFamily="34" charset="0"/>
              </a:rPr>
              <a:t> and </a:t>
            </a:r>
            <a:r>
              <a:rPr lang="en-US" sz="1400" dirty="0" err="1">
                <a:latin typeface="Calibri" panose="020F0502020204030204" pitchFamily="34" charset="0"/>
                <a:cs typeface="Calibri" panose="020F0502020204030204" pitchFamily="34" charset="0"/>
              </a:rPr>
              <a:t>MPI_Ops</a:t>
            </a:r>
            <a:r>
              <a:rPr lang="en-US" sz="1400" dirty="0">
                <a:latin typeface="Calibri" panose="020F0502020204030204" pitchFamily="34" charset="0"/>
                <a:cs typeface="Calibri" panose="020F0502020204030204" pitchFamily="34" charset="0"/>
              </a:rPr>
              <a:t> are supported, which lists all combination of types and operations defined by the MPI standard. </a:t>
            </a:r>
          </a:p>
          <a:p>
            <a:pPr algn="just"/>
            <a:r>
              <a:rPr lang="en-US" sz="1400" dirty="0">
                <a:latin typeface="Calibri" panose="020F0502020204030204" pitchFamily="34" charset="0"/>
                <a:cs typeface="Calibri" panose="020F0502020204030204" pitchFamily="34" charset="0"/>
              </a:rPr>
              <a:t>Table2 lists supported instruction set</a:t>
            </a:r>
            <a:r>
              <a:rPr lang="en-US" altLang="zh-CN" sz="1400" dirty="0">
                <a:latin typeface="Calibri" panose="020F0502020204030204" pitchFamily="34" charset="0"/>
                <a:cs typeface="Calibri" panose="020F0502020204030204" pitchFamily="34" charset="0"/>
              </a:rPr>
              <a:t>s</a:t>
            </a:r>
            <a:r>
              <a:rPr lang="en-US" sz="1400" dirty="0">
                <a:latin typeface="Calibri" panose="020F0502020204030204" pitchFamily="34" charset="0"/>
                <a:cs typeface="Calibri" panose="020F0502020204030204" pitchFamily="34" charset="0"/>
              </a:rPr>
              <a:t> and related CPU flags from legacy SSE to the latest AVX-512 instruction sets.</a:t>
            </a:r>
            <a:endParaRPr lang="en-US" sz="20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052B01D-CF83-4399-B174-927286D76C03}"/>
              </a:ext>
            </a:extLst>
          </p:cNvPr>
          <p:cNvSpPr txBox="1"/>
          <p:nvPr/>
        </p:nvSpPr>
        <p:spPr>
          <a:xfrm>
            <a:off x="446134" y="3652394"/>
            <a:ext cx="3831243" cy="646331"/>
          </a:xfrm>
          <a:prstGeom prst="rect">
            <a:avLst/>
          </a:prstGeom>
          <a:noFill/>
        </p:spPr>
        <p:txBody>
          <a:bodyPr wrap="square">
            <a:spAutoFit/>
          </a:bodyPr>
          <a:lstStyle/>
          <a:p>
            <a:pPr algn="just"/>
            <a:r>
              <a:rPr lang="en-US" sz="1200" b="1" dirty="0">
                <a:latin typeface="Calibri" panose="020F0502020204030204" pitchFamily="34" charset="0"/>
                <a:cs typeface="Calibri" panose="020F0502020204030204" pitchFamily="34" charset="0"/>
              </a:rPr>
              <a:t>Figure 4: Open MPI architecture. Orange boxes represent components with added AVX-512 reduction features. Dark blue colored boxes are new modules</a:t>
            </a:r>
          </a:p>
        </p:txBody>
      </p:sp>
      <p:sp>
        <p:nvSpPr>
          <p:cNvPr id="18" name="TextBox 17">
            <a:extLst>
              <a:ext uri="{FF2B5EF4-FFF2-40B4-BE49-F238E27FC236}">
                <a16:creationId xmlns:a16="http://schemas.microsoft.com/office/drawing/2014/main" id="{D6E19202-456D-4337-9B33-810F32D4C3A7}"/>
              </a:ext>
            </a:extLst>
          </p:cNvPr>
          <p:cNvSpPr txBox="1"/>
          <p:nvPr/>
        </p:nvSpPr>
        <p:spPr>
          <a:xfrm>
            <a:off x="4546984" y="3655252"/>
            <a:ext cx="2754266" cy="646331"/>
          </a:xfrm>
          <a:prstGeom prst="rect">
            <a:avLst/>
          </a:prstGeom>
          <a:noFill/>
        </p:spPr>
        <p:txBody>
          <a:bodyPr wrap="square">
            <a:spAutoFit/>
          </a:bodyPr>
          <a:lstStyle/>
          <a:p>
            <a:pPr algn="just"/>
            <a:r>
              <a:rPr lang="en-US" sz="1200" b="1" dirty="0">
                <a:latin typeface="Calibri" panose="020F0502020204030204" pitchFamily="34" charset="0"/>
                <a:cs typeface="Calibri" panose="020F0502020204030204" pitchFamily="34" charset="0"/>
              </a:rPr>
              <a:t>Figure 5: Integrate and automatically activate the AVX component into the Open MPI build system</a:t>
            </a:r>
          </a:p>
        </p:txBody>
      </p:sp>
    </p:spTree>
    <p:extLst>
      <p:ext uri="{BB962C8B-B14F-4D97-AF65-F5344CB8AC3E}">
        <p14:creationId xmlns:p14="http://schemas.microsoft.com/office/powerpoint/2010/main" val="307609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EC2C-4705-CD4B-BF0B-F6D5843A1546}"/>
              </a:ext>
            </a:extLst>
          </p:cNvPr>
          <p:cNvSpPr>
            <a:spLocks noGrp="1"/>
          </p:cNvSpPr>
          <p:nvPr>
            <p:ph type="title"/>
          </p:nvPr>
        </p:nvSpPr>
        <p:spPr>
          <a:xfrm>
            <a:off x="324914" y="335389"/>
            <a:ext cx="10060589" cy="791953"/>
          </a:xfrm>
        </p:spPr>
        <p:txBody>
          <a:bodyPr>
            <a:normAutofit/>
          </a:bodyPr>
          <a:lstStyle/>
          <a:p>
            <a:r>
              <a:rPr lang="en-US" dirty="0"/>
              <a:t>Fully optimization </a:t>
            </a:r>
            <a:r>
              <a:rPr lang="en-US" sz="2700" baseline="-25000" dirty="0"/>
              <a:t>(avx512 -&gt; avx2 -&gt; </a:t>
            </a:r>
            <a:r>
              <a:rPr lang="en-US" sz="2700" baseline="-25000" dirty="0" err="1"/>
              <a:t>avx</a:t>
            </a:r>
            <a:r>
              <a:rPr lang="en-US" sz="2700" baseline="-25000" dirty="0"/>
              <a:t> -&gt; Duff device)</a:t>
            </a:r>
          </a:p>
        </p:txBody>
      </p:sp>
      <p:sp>
        <p:nvSpPr>
          <p:cNvPr id="5" name="Slide Number Placeholder 4">
            <a:extLst>
              <a:ext uri="{FF2B5EF4-FFF2-40B4-BE49-F238E27FC236}">
                <a16:creationId xmlns:a16="http://schemas.microsoft.com/office/drawing/2014/main" id="{C152CB96-A41F-AD47-9F06-2C7C420D0C18}"/>
              </a:ext>
            </a:extLst>
          </p:cNvPr>
          <p:cNvSpPr>
            <a:spLocks noGrp="1"/>
          </p:cNvSpPr>
          <p:nvPr>
            <p:ph type="sldNum" sz="quarter" idx="12"/>
          </p:nvPr>
        </p:nvSpPr>
        <p:spPr/>
        <p:txBody>
          <a:bodyPr/>
          <a:lstStyle/>
          <a:p>
            <a:fld id="{E462D27C-2EB4-9E48-9BE6-D6B712A3C663}" type="slidenum">
              <a:rPr lang="en-US" smtClean="0"/>
              <a:t>15</a:t>
            </a:fld>
            <a:endParaRPr lang="en-US"/>
          </a:p>
        </p:txBody>
      </p:sp>
      <p:graphicFrame>
        <p:nvGraphicFramePr>
          <p:cNvPr id="10" name="Diagram 9">
            <a:extLst>
              <a:ext uri="{FF2B5EF4-FFF2-40B4-BE49-F238E27FC236}">
                <a16:creationId xmlns:a16="http://schemas.microsoft.com/office/drawing/2014/main" id="{267892A3-3756-9340-9604-E823D912FC7B}"/>
              </a:ext>
            </a:extLst>
          </p:cNvPr>
          <p:cNvGraphicFramePr/>
          <p:nvPr>
            <p:extLst>
              <p:ext uri="{D42A27DB-BD31-4B8C-83A1-F6EECF244321}">
                <p14:modId xmlns:p14="http://schemas.microsoft.com/office/powerpoint/2010/main" val="2206770097"/>
              </p:ext>
            </p:extLst>
          </p:nvPr>
        </p:nvGraphicFramePr>
        <p:xfrm>
          <a:off x="576197" y="1703540"/>
          <a:ext cx="9508647" cy="443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411F74EF-CF95-4640-B795-DF4D9195EFCF}"/>
              </a:ext>
            </a:extLst>
          </p:cNvPr>
          <p:cNvGraphicFramePr/>
          <p:nvPr/>
        </p:nvGraphicFramePr>
        <p:xfrm>
          <a:off x="1894181" y="1486416"/>
          <a:ext cx="1613108" cy="2838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4" name="Group 13">
            <a:extLst>
              <a:ext uri="{FF2B5EF4-FFF2-40B4-BE49-F238E27FC236}">
                <a16:creationId xmlns:a16="http://schemas.microsoft.com/office/drawing/2014/main" id="{4532F1F7-2CA1-C648-9768-19E2E2E1AA6C}"/>
              </a:ext>
            </a:extLst>
          </p:cNvPr>
          <p:cNvGrpSpPr/>
          <p:nvPr/>
        </p:nvGrpSpPr>
        <p:grpSpPr>
          <a:xfrm>
            <a:off x="2107156" y="6038413"/>
            <a:ext cx="1611532" cy="283857"/>
            <a:chOff x="1575" y="0"/>
            <a:chExt cx="1611532" cy="283857"/>
          </a:xfrm>
          <a:solidFill>
            <a:schemeClr val="accent5">
              <a:lumMod val="40000"/>
              <a:lumOff val="60000"/>
            </a:schemeClr>
          </a:solidFill>
        </p:grpSpPr>
        <p:sp>
          <p:nvSpPr>
            <p:cNvPr id="15" name="Pentagon 14">
              <a:extLst>
                <a:ext uri="{FF2B5EF4-FFF2-40B4-BE49-F238E27FC236}">
                  <a16:creationId xmlns:a16="http://schemas.microsoft.com/office/drawing/2014/main" id="{3205C837-4739-E841-811C-25CE2C3D41A5}"/>
                </a:ext>
              </a:extLst>
            </p:cNvPr>
            <p:cNvSpPr/>
            <p:nvPr/>
          </p:nvSpPr>
          <p:spPr>
            <a:xfrm>
              <a:off x="1575" y="0"/>
              <a:ext cx="1611532" cy="283857"/>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agon 4">
              <a:extLst>
                <a:ext uri="{FF2B5EF4-FFF2-40B4-BE49-F238E27FC236}">
                  <a16:creationId xmlns:a16="http://schemas.microsoft.com/office/drawing/2014/main" id="{C8011BA3-2D06-F54B-B9BE-9F1A280FB47E}"/>
                </a:ext>
              </a:extLst>
            </p:cNvPr>
            <p:cNvSpPr txBox="1"/>
            <p:nvPr/>
          </p:nvSpPr>
          <p:spPr>
            <a:xfrm>
              <a:off x="1575" y="0"/>
              <a:ext cx="1540568" cy="283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(4) Duff</a:t>
              </a:r>
            </a:p>
          </p:txBody>
        </p:sp>
      </p:grpSp>
      <p:grpSp>
        <p:nvGrpSpPr>
          <p:cNvPr id="17" name="Group 16">
            <a:extLst>
              <a:ext uri="{FF2B5EF4-FFF2-40B4-BE49-F238E27FC236}">
                <a16:creationId xmlns:a16="http://schemas.microsoft.com/office/drawing/2014/main" id="{9C64DE0C-8C22-8548-940C-D99275FD0D29}"/>
              </a:ext>
            </a:extLst>
          </p:cNvPr>
          <p:cNvGrpSpPr/>
          <p:nvPr/>
        </p:nvGrpSpPr>
        <p:grpSpPr>
          <a:xfrm>
            <a:off x="7091987" y="1486417"/>
            <a:ext cx="1611532" cy="283857"/>
            <a:chOff x="1575" y="0"/>
            <a:chExt cx="1611532" cy="283857"/>
          </a:xfrm>
        </p:grpSpPr>
        <p:sp>
          <p:nvSpPr>
            <p:cNvPr id="18" name="Pentagon 17">
              <a:extLst>
                <a:ext uri="{FF2B5EF4-FFF2-40B4-BE49-F238E27FC236}">
                  <a16:creationId xmlns:a16="http://schemas.microsoft.com/office/drawing/2014/main" id="{FCBE9078-6CE2-1642-9465-3BA9B87BF42B}"/>
                </a:ext>
              </a:extLst>
            </p:cNvPr>
            <p:cNvSpPr/>
            <p:nvPr/>
          </p:nvSpPr>
          <p:spPr>
            <a:xfrm>
              <a:off x="1575" y="0"/>
              <a:ext cx="1611532" cy="283857"/>
            </a:xfrm>
            <a:prstGeom prst="homePlat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entagon 4">
              <a:extLst>
                <a:ext uri="{FF2B5EF4-FFF2-40B4-BE49-F238E27FC236}">
                  <a16:creationId xmlns:a16="http://schemas.microsoft.com/office/drawing/2014/main" id="{0DAB5684-53D1-7144-9611-2D200BFF3CEC}"/>
                </a:ext>
              </a:extLst>
            </p:cNvPr>
            <p:cNvSpPr txBox="1"/>
            <p:nvPr/>
          </p:nvSpPr>
          <p:spPr>
            <a:xfrm>
              <a:off x="1575" y="0"/>
              <a:ext cx="1540568" cy="28385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(2) AVX2</a:t>
              </a:r>
            </a:p>
          </p:txBody>
        </p:sp>
      </p:grpSp>
      <p:grpSp>
        <p:nvGrpSpPr>
          <p:cNvPr id="20" name="Group 19">
            <a:extLst>
              <a:ext uri="{FF2B5EF4-FFF2-40B4-BE49-F238E27FC236}">
                <a16:creationId xmlns:a16="http://schemas.microsoft.com/office/drawing/2014/main" id="{EE22B2A8-C1F5-DE4A-946C-B19007D67793}"/>
              </a:ext>
            </a:extLst>
          </p:cNvPr>
          <p:cNvGrpSpPr/>
          <p:nvPr/>
        </p:nvGrpSpPr>
        <p:grpSpPr>
          <a:xfrm>
            <a:off x="7127469" y="6038413"/>
            <a:ext cx="1611532" cy="283857"/>
            <a:chOff x="1575" y="0"/>
            <a:chExt cx="1611532" cy="283857"/>
          </a:xfrm>
          <a:solidFill>
            <a:schemeClr val="tx1">
              <a:lumMod val="50000"/>
              <a:lumOff val="50000"/>
            </a:schemeClr>
          </a:solidFill>
        </p:grpSpPr>
        <p:sp>
          <p:nvSpPr>
            <p:cNvPr id="21" name="Pentagon 20">
              <a:extLst>
                <a:ext uri="{FF2B5EF4-FFF2-40B4-BE49-F238E27FC236}">
                  <a16:creationId xmlns:a16="http://schemas.microsoft.com/office/drawing/2014/main" id="{F57FC117-30E1-9741-8F66-CDFF18F3DBD9}"/>
                </a:ext>
              </a:extLst>
            </p:cNvPr>
            <p:cNvSpPr/>
            <p:nvPr/>
          </p:nvSpPr>
          <p:spPr>
            <a:xfrm>
              <a:off x="1575" y="0"/>
              <a:ext cx="1611532" cy="283857"/>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agon 4">
              <a:extLst>
                <a:ext uri="{FF2B5EF4-FFF2-40B4-BE49-F238E27FC236}">
                  <a16:creationId xmlns:a16="http://schemas.microsoft.com/office/drawing/2014/main" id="{F47F29FF-D9E7-964E-9383-9E62F92051E5}"/>
                </a:ext>
              </a:extLst>
            </p:cNvPr>
            <p:cNvSpPr txBox="1"/>
            <p:nvPr/>
          </p:nvSpPr>
          <p:spPr>
            <a:xfrm>
              <a:off x="1575" y="0"/>
              <a:ext cx="1540568" cy="28385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(3) AVX</a:t>
              </a:r>
            </a:p>
          </p:txBody>
        </p:sp>
      </p:grpSp>
      <p:sp>
        <p:nvSpPr>
          <p:cNvPr id="24" name="Striped Right Arrow 23">
            <a:extLst>
              <a:ext uri="{FF2B5EF4-FFF2-40B4-BE49-F238E27FC236}">
                <a16:creationId xmlns:a16="http://schemas.microsoft.com/office/drawing/2014/main" id="{D4A761C6-4201-2D4A-8C46-0B3439DE6E5C}"/>
              </a:ext>
            </a:extLst>
          </p:cNvPr>
          <p:cNvSpPr/>
          <p:nvPr/>
        </p:nvSpPr>
        <p:spPr>
          <a:xfrm>
            <a:off x="4644192" y="1513367"/>
            <a:ext cx="1310891" cy="229954"/>
          </a:xfrm>
          <a:prstGeom prst="stripedRightArrow">
            <a:avLst/>
          </a:prstGeom>
          <a:gradFill>
            <a:gsLst>
              <a:gs pos="100000">
                <a:schemeClr val="accent2"/>
              </a:gs>
              <a:gs pos="0">
                <a:schemeClr val="accent1">
                  <a:lumMod val="5000"/>
                  <a:lumOff val="95000"/>
                </a:schemeClr>
              </a:gs>
              <a:gs pos="6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a:extLst>
              <a:ext uri="{FF2B5EF4-FFF2-40B4-BE49-F238E27FC236}">
                <a16:creationId xmlns:a16="http://schemas.microsoft.com/office/drawing/2014/main" id="{E329BAE0-173B-E84C-85FA-C0D06CB24DB5}"/>
              </a:ext>
            </a:extLst>
          </p:cNvPr>
          <p:cNvSpPr/>
          <p:nvPr/>
        </p:nvSpPr>
        <p:spPr>
          <a:xfrm rot="10800000">
            <a:off x="4644191" y="6115035"/>
            <a:ext cx="1310891" cy="229954"/>
          </a:xfrm>
          <a:prstGeom prst="striped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a:extLst>
              <a:ext uri="{FF2B5EF4-FFF2-40B4-BE49-F238E27FC236}">
                <a16:creationId xmlns:a16="http://schemas.microsoft.com/office/drawing/2014/main" id="{D1F89D55-24E9-EE4D-B772-9DD7858CDB84}"/>
              </a:ext>
            </a:extLst>
          </p:cNvPr>
          <p:cNvSpPr/>
          <p:nvPr/>
        </p:nvSpPr>
        <p:spPr>
          <a:xfrm rot="5400000">
            <a:off x="9544375" y="3805670"/>
            <a:ext cx="1310891" cy="229954"/>
          </a:xfrm>
          <a:prstGeom prst="striped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D006B952-D17C-0D4B-B931-B61D4E697D02}"/>
              </a:ext>
            </a:extLst>
          </p:cNvPr>
          <p:cNvGraphicFramePr/>
          <p:nvPr>
            <p:extLst>
              <p:ext uri="{D42A27DB-BD31-4B8C-83A1-F6EECF244321}">
                <p14:modId xmlns:p14="http://schemas.microsoft.com/office/powerpoint/2010/main" val="2540979227"/>
              </p:ext>
            </p:extLst>
          </p:nvPr>
        </p:nvGraphicFramePr>
        <p:xfrm>
          <a:off x="4711873" y="3544867"/>
          <a:ext cx="1237293" cy="75109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30379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A4C1-B13D-2E4E-894F-833C04BE1EDC}"/>
              </a:ext>
            </a:extLst>
          </p:cNvPr>
          <p:cNvSpPr>
            <a:spLocks noGrp="1"/>
          </p:cNvSpPr>
          <p:nvPr>
            <p:ph type="title"/>
          </p:nvPr>
        </p:nvSpPr>
        <p:spPr/>
        <p:txBody>
          <a:bodyPr/>
          <a:lstStyle/>
          <a:p>
            <a:r>
              <a:rPr lang="en-US" dirty="0"/>
              <a:t>Deep Learning Application Evaluation</a:t>
            </a:r>
          </a:p>
        </p:txBody>
      </p:sp>
      <p:sp>
        <p:nvSpPr>
          <p:cNvPr id="3" name="Content Placeholder 2">
            <a:extLst>
              <a:ext uri="{FF2B5EF4-FFF2-40B4-BE49-F238E27FC236}">
                <a16:creationId xmlns:a16="http://schemas.microsoft.com/office/drawing/2014/main" id="{10D9C1E4-085C-5D46-B4EC-9A16C23779AA}"/>
              </a:ext>
            </a:extLst>
          </p:cNvPr>
          <p:cNvSpPr>
            <a:spLocks noGrp="1"/>
          </p:cNvSpPr>
          <p:nvPr>
            <p:ph idx="1"/>
          </p:nvPr>
        </p:nvSpPr>
        <p:spPr>
          <a:xfrm>
            <a:off x="5637446" y="1597562"/>
            <a:ext cx="4762124" cy="4925050"/>
          </a:xfr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gn="just"/>
            <a:r>
              <a:rPr lang="en-US" sz="1800" dirty="0">
                <a:latin typeface="Calibri" panose="020F0502020204030204" pitchFamily="34" charset="0"/>
                <a:cs typeface="Calibri" panose="020F0502020204030204" pitchFamily="34" charset="0"/>
              </a:rPr>
              <a:t>Comparing to element-wise reduction, with the increasing number of processes,  our design shows increasing improvements, which start at 5.45% and eventually rise to 12.38% faster than default Open MPI on 192 processes and 1536 processes, respectively. </a:t>
            </a:r>
          </a:p>
          <a:p>
            <a:pPr algn="just"/>
            <a:r>
              <a:rPr lang="en-US" sz="1800" dirty="0">
                <a:latin typeface="Calibri" panose="020F0502020204030204" pitchFamily="34" charset="0"/>
                <a:cs typeface="Calibri" panose="020F0502020204030204" pitchFamily="34" charset="0"/>
              </a:rPr>
              <a:t>We notice that the performance benefit increases with more processes. It is because with more MPI processes participated in reduction operation: (1) the fact that each one of them is simultaneously using our AVX optimized Open MPI operations drives up the overall application performance; (2) the total size of weights for reduction increases significantly, which means reduction dominates the overall runtime. The more we speedup reduction latency the more we can contribute to the overall application performance.</a:t>
            </a:r>
          </a:p>
        </p:txBody>
      </p:sp>
      <p:sp>
        <p:nvSpPr>
          <p:cNvPr id="4" name="Slide Number Placeholder 3">
            <a:extLst>
              <a:ext uri="{FF2B5EF4-FFF2-40B4-BE49-F238E27FC236}">
                <a16:creationId xmlns:a16="http://schemas.microsoft.com/office/drawing/2014/main" id="{6F49EFFD-21E0-EA41-BB3B-DCC496A8D971}"/>
              </a:ext>
            </a:extLst>
          </p:cNvPr>
          <p:cNvSpPr>
            <a:spLocks noGrp="1"/>
          </p:cNvSpPr>
          <p:nvPr>
            <p:ph type="sldNum" sz="quarter" idx="12"/>
          </p:nvPr>
        </p:nvSpPr>
        <p:spPr/>
        <p:txBody>
          <a:bodyPr/>
          <a:lstStyle/>
          <a:p>
            <a:fld id="{E462D27C-2EB4-9E48-9BE6-D6B712A3C663}" type="slidenum">
              <a:rPr lang="en-US" smtClean="0"/>
              <a:t>16</a:t>
            </a:fld>
            <a:endParaRPr lang="en-US"/>
          </a:p>
        </p:txBody>
      </p:sp>
      <p:pic>
        <p:nvPicPr>
          <p:cNvPr id="7" name="Picture 6">
            <a:extLst>
              <a:ext uri="{FF2B5EF4-FFF2-40B4-BE49-F238E27FC236}">
                <a16:creationId xmlns:a16="http://schemas.microsoft.com/office/drawing/2014/main" id="{B8C5E0D3-DB1A-46AE-A87F-1445F7653142}"/>
              </a:ext>
            </a:extLst>
          </p:cNvPr>
          <p:cNvPicPr>
            <a:picLocks noChangeAspect="1"/>
          </p:cNvPicPr>
          <p:nvPr/>
        </p:nvPicPr>
        <p:blipFill>
          <a:blip r:embed="rId3"/>
          <a:stretch>
            <a:fillRect/>
          </a:stretch>
        </p:blipFill>
        <p:spPr>
          <a:xfrm>
            <a:off x="447510" y="1624732"/>
            <a:ext cx="5147734" cy="4546539"/>
          </a:xfrm>
          <a:prstGeom prst="rect">
            <a:avLst/>
          </a:prstGeom>
        </p:spPr>
      </p:pic>
    </p:spTree>
    <p:extLst>
      <p:ext uri="{BB962C8B-B14F-4D97-AF65-F5344CB8AC3E}">
        <p14:creationId xmlns:p14="http://schemas.microsoft.com/office/powerpoint/2010/main" val="306021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normAutofit/>
          </a:bodyPr>
          <a:lstStyle/>
          <a:p>
            <a:r>
              <a:rPr lang="en-US" dirty="0"/>
              <a:t>Performance tool evaluation </a:t>
            </a:r>
            <a:r>
              <a:rPr lang="en-US" altLang="zh-CN" dirty="0"/>
              <a:t>(PAPI)</a:t>
            </a:r>
            <a:endParaRPr lang="en-US" dirty="0"/>
          </a:p>
        </p:txBody>
      </p:sp>
      <p:sp>
        <p:nvSpPr>
          <p:cNvPr id="3" name="Content Placeholder 2">
            <a:extLst>
              <a:ext uri="{FF2B5EF4-FFF2-40B4-BE49-F238E27FC236}">
                <a16:creationId xmlns:a16="http://schemas.microsoft.com/office/drawing/2014/main" id="{A0D74CE3-C390-4C17-8BA0-EC19238BD30B}"/>
              </a:ext>
            </a:extLst>
          </p:cNvPr>
          <p:cNvSpPr>
            <a:spLocks noGrp="1"/>
          </p:cNvSpPr>
          <p:nvPr>
            <p:ph sz="half" idx="1"/>
          </p:nvPr>
        </p:nvSpPr>
        <p:spPr>
          <a:xfrm>
            <a:off x="365760" y="4979966"/>
            <a:ext cx="9889588" cy="1459763"/>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gn="just">
              <a:buFont typeface="Wingdings" pitchFamily="2" charset="2"/>
              <a:buChar char="v"/>
            </a:pPr>
            <a:r>
              <a:rPr lang="en-US" altLang="zh-CN" sz="1800" b="1" dirty="0">
                <a:latin typeface="Calibri" panose="020F0502020204030204" pitchFamily="34" charset="0"/>
                <a:cs typeface="Calibri" panose="020F0502020204030204" pitchFamily="34" charset="0"/>
              </a:rPr>
              <a:t>Overview:</a:t>
            </a:r>
            <a:r>
              <a:rPr lang="zh-CN" altLang="en-US" sz="1800" b="1"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N</a:t>
            </a:r>
            <a:r>
              <a:rPr lang="en-US" sz="1800" dirty="0">
                <a:latin typeface="Calibri" panose="020F0502020204030204" pitchFamily="34" charset="0"/>
                <a:cs typeface="Calibri" panose="020F0502020204030204" pitchFamily="34" charset="0"/>
              </a:rPr>
              <a:t>umber of </a:t>
            </a:r>
            <a:r>
              <a:rPr lang="en-US" altLang="zh-CN" sz="1800" dirty="0">
                <a:latin typeface="Calibri" panose="020F0502020204030204" pitchFamily="34" charset="0"/>
                <a:cs typeface="Calibri" panose="020F0502020204030204" pitchFamily="34" charset="0"/>
              </a:rPr>
              <a:t>total</a:t>
            </a:r>
            <a:r>
              <a:rPr lang="zh-CN" alt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instructions, memory access instructions </a:t>
            </a:r>
            <a:r>
              <a:rPr lang="en-US" altLang="zh-C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load and store</a:t>
            </a:r>
            <a:r>
              <a:rPr lang="en-US" altLang="zh-C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and branch instructions. </a:t>
            </a:r>
            <a:r>
              <a:rPr lang="en-US" altLang="zh-CN" sz="1800" dirty="0">
                <a:latin typeface="Calibri" panose="020F0502020204030204" pitchFamily="34" charset="0"/>
                <a:cs typeface="Calibri" panose="020F0502020204030204" pitchFamily="34" charset="0"/>
              </a:rPr>
              <a:t>E</a:t>
            </a:r>
            <a:r>
              <a:rPr lang="en-US" sz="1800" dirty="0">
                <a:latin typeface="Calibri" panose="020F0502020204030204" pitchFamily="34" charset="0"/>
                <a:cs typeface="Calibri" panose="020F0502020204030204" pitchFamily="34" charset="0"/>
              </a:rPr>
              <a:t>xperiments are conducted on </a:t>
            </a:r>
            <a:r>
              <a:rPr lang="en-US" sz="1800" b="1" dirty="0">
                <a:latin typeface="Calibri" panose="020F0502020204030204" pitchFamily="34" charset="0"/>
                <a:cs typeface="Calibri" panose="020F0502020204030204" pitchFamily="34" charset="0"/>
              </a:rPr>
              <a:t>Xeon (AVX512f) </a:t>
            </a:r>
            <a:r>
              <a:rPr lang="en-US" sz="1800" dirty="0">
                <a:latin typeface="Calibri" panose="020F0502020204030204" pitchFamily="34" charset="0"/>
                <a:cs typeface="Calibri" panose="020F0502020204030204" pitchFamily="34" charset="0"/>
              </a:rPr>
              <a:t>based cluster. </a:t>
            </a:r>
          </a:p>
          <a:p>
            <a:pPr algn="just">
              <a:buFont typeface="Wingdings" pitchFamily="2" charset="2"/>
              <a:buChar char="v"/>
            </a:pPr>
            <a:r>
              <a:rPr lang="en-US" altLang="zh-CN" sz="1800" dirty="0">
                <a:latin typeface="Calibri" panose="020F0502020204030204" pitchFamily="34" charset="0"/>
                <a:cs typeface="Calibri" panose="020F0502020204030204" pitchFamily="34" charset="0"/>
              </a:rPr>
              <a:t>R</a:t>
            </a:r>
            <a:r>
              <a:rPr lang="en-US" sz="1800" dirty="0">
                <a:latin typeface="Calibri" panose="020F0502020204030204" pitchFamily="34" charset="0"/>
                <a:cs typeface="Calibri" panose="020F0502020204030204" pitchFamily="34" charset="0"/>
              </a:rPr>
              <a:t>educed the number of loads and stores instructions by a factor of 90X and 60X, respectively. </a:t>
            </a:r>
          </a:p>
          <a:p>
            <a:pPr algn="just">
              <a:buFont typeface="Wingdings" pitchFamily="2" charset="2"/>
              <a:buChar char="v"/>
            </a:pPr>
            <a:r>
              <a:rPr lang="en-US" altLang="zh-CN" sz="1800" dirty="0">
                <a:latin typeface="Calibri" panose="020F0502020204030204" pitchFamily="34" charset="0"/>
                <a:cs typeface="Calibri" panose="020F0502020204030204" pitchFamily="34" charset="0"/>
              </a:rPr>
              <a:t>For</a:t>
            </a:r>
            <a:r>
              <a:rPr lang="zh-CN" alt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branching instructions, decreased by 60X. </a:t>
            </a:r>
          </a:p>
          <a:p>
            <a:pPr algn="just"/>
            <a:endParaRPr lang="en-US" sz="1600" dirty="0"/>
          </a:p>
          <a:p>
            <a:pPr algn="just"/>
            <a:endParaRPr lang="en-US" sz="1600" dirty="0">
              <a:latin typeface="Calibri" panose="020F0502020204030204" pitchFamily="34" charset="0"/>
              <a:cs typeface="Calibri" panose="020F0502020204030204" pitchFamily="34" charset="0"/>
            </a:endParaRPr>
          </a:p>
          <a:p>
            <a:pPr algn="just"/>
            <a:endParaRPr lang="en-US" sz="1600"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17</a:t>
            </a:fld>
            <a:endParaRPr lang="en-US"/>
          </a:p>
        </p:txBody>
      </p:sp>
      <p:pic>
        <p:nvPicPr>
          <p:cNvPr id="8" name="Picture 7">
            <a:extLst>
              <a:ext uri="{FF2B5EF4-FFF2-40B4-BE49-F238E27FC236}">
                <a16:creationId xmlns:a16="http://schemas.microsoft.com/office/drawing/2014/main" id="{8B4AC073-D25D-E942-893A-E72E45EA950D}"/>
              </a:ext>
            </a:extLst>
          </p:cNvPr>
          <p:cNvPicPr>
            <a:picLocks noChangeAspect="1"/>
          </p:cNvPicPr>
          <p:nvPr/>
        </p:nvPicPr>
        <p:blipFill>
          <a:blip r:embed="rId3"/>
          <a:stretch>
            <a:fillRect/>
          </a:stretch>
        </p:blipFill>
        <p:spPr>
          <a:xfrm>
            <a:off x="2813538" y="1346843"/>
            <a:ext cx="4731623" cy="3636994"/>
          </a:xfrm>
          <a:prstGeom prst="rect">
            <a:avLst/>
          </a:prstGeom>
        </p:spPr>
      </p:pic>
      <p:pic>
        <p:nvPicPr>
          <p:cNvPr id="12" name="Picture 11">
            <a:extLst>
              <a:ext uri="{FF2B5EF4-FFF2-40B4-BE49-F238E27FC236}">
                <a16:creationId xmlns:a16="http://schemas.microsoft.com/office/drawing/2014/main" id="{ADD773D3-2979-3847-A916-A3A30F96E61C}"/>
              </a:ext>
            </a:extLst>
          </p:cNvPr>
          <p:cNvPicPr>
            <a:picLocks noChangeAspect="1"/>
          </p:cNvPicPr>
          <p:nvPr/>
        </p:nvPicPr>
        <p:blipFill rotWithShape="1">
          <a:blip r:embed="rId4"/>
          <a:srcRect l="-1927" t="72755" r="2284" b="232"/>
          <a:stretch/>
        </p:blipFill>
        <p:spPr>
          <a:xfrm>
            <a:off x="2715061" y="4014643"/>
            <a:ext cx="4731623" cy="989156"/>
          </a:xfrm>
          <a:prstGeom prst="rect">
            <a:avLst/>
          </a:prstGeom>
        </p:spPr>
      </p:pic>
    </p:spTree>
    <p:extLst>
      <p:ext uri="{BB962C8B-B14F-4D97-AF65-F5344CB8AC3E}">
        <p14:creationId xmlns:p14="http://schemas.microsoft.com/office/powerpoint/2010/main" val="66945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normAutofit/>
          </a:bodyPr>
          <a:lstStyle/>
          <a:p>
            <a:r>
              <a:rPr lang="en-US" dirty="0"/>
              <a:t>Performance tool evaluation </a:t>
            </a:r>
            <a:r>
              <a:rPr lang="en-US" altLang="zh-CN" dirty="0"/>
              <a:t>(PAPI)</a:t>
            </a:r>
            <a:endParaRPr lang="en-US" dirty="0"/>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18</a:t>
            </a:fld>
            <a:endParaRPr lang="en-US"/>
          </a:p>
        </p:txBody>
      </p:sp>
      <p:sp>
        <p:nvSpPr>
          <p:cNvPr id="11" name="Content Placeholder 10">
            <a:extLst>
              <a:ext uri="{FF2B5EF4-FFF2-40B4-BE49-F238E27FC236}">
                <a16:creationId xmlns:a16="http://schemas.microsoft.com/office/drawing/2014/main" id="{9188356F-2725-4388-91DE-F66952F170C7}"/>
              </a:ext>
            </a:extLst>
          </p:cNvPr>
          <p:cNvSpPr>
            <a:spLocks noGrp="1"/>
          </p:cNvSpPr>
          <p:nvPr>
            <p:ph sz="half" idx="2"/>
          </p:nvPr>
        </p:nvSpPr>
        <p:spPr>
          <a:xfrm>
            <a:off x="324914" y="4853355"/>
            <a:ext cx="9919753" cy="1325564"/>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gn="just">
              <a:buFont typeface="Wingdings" pitchFamily="2" charset="2"/>
              <a:buChar char="v"/>
            </a:pPr>
            <a:r>
              <a:rPr lang="en-US" sz="1800" b="1" dirty="0">
                <a:latin typeface="Calibri" panose="020F0502020204030204" pitchFamily="34" charset="0"/>
                <a:cs typeface="Calibri" panose="020F0502020204030204" pitchFamily="34" charset="0"/>
              </a:rPr>
              <a:t>Branching instructions</a:t>
            </a:r>
            <a:r>
              <a:rPr lang="en-US" sz="1800" dirty="0">
                <a:latin typeface="Calibri" panose="020F0502020204030204" pitchFamily="34" charset="0"/>
                <a:cs typeface="Calibri" panose="020F0502020204030204" pitchFamily="34" charset="0"/>
              </a:rPr>
              <a:t>: including branch instructions taken and not-taken; Instructions mis</a:t>
            </a:r>
            <a:r>
              <a:rPr lang="en-US" altLang="zh-CN"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predicted and instructions correctly predicted, which have significant impact on performance. </a:t>
            </a:r>
          </a:p>
          <a:p>
            <a:pPr algn="just">
              <a:buFont typeface="Wingdings" pitchFamily="2" charset="2"/>
              <a:buChar char="v"/>
            </a:pPr>
            <a:r>
              <a:rPr lang="en-US" altLang="zh-CN" sz="1800" dirty="0">
                <a:latin typeface="Calibri" panose="020F0502020204030204" pitchFamily="34" charset="0"/>
                <a:cs typeface="Calibri" panose="020F0502020204030204" pitchFamily="34" charset="0"/>
              </a:rPr>
              <a:t>U</a:t>
            </a:r>
            <a:r>
              <a:rPr lang="en-US" sz="1800" dirty="0">
                <a:latin typeface="Calibri" panose="020F0502020204030204" pitchFamily="34" charset="0"/>
                <a:cs typeface="Calibri" panose="020F0502020204030204" pitchFamily="34" charset="0"/>
              </a:rPr>
              <a:t>sing </a:t>
            </a:r>
            <a:r>
              <a:rPr lang="en-US" altLang="zh-CN" sz="1800" dirty="0">
                <a:latin typeface="Calibri" panose="020F0502020204030204" pitchFamily="34" charset="0"/>
                <a:cs typeface="Calibri" panose="020F0502020204030204" pitchFamily="34" charset="0"/>
              </a:rPr>
              <a:t>l</a:t>
            </a:r>
            <a:r>
              <a:rPr lang="en-US" sz="1800" dirty="0">
                <a:latin typeface="Calibri" panose="020F0502020204030204" pitchFamily="34" charset="0"/>
                <a:cs typeface="Calibri" panose="020F0502020204030204" pitchFamily="34" charset="0"/>
              </a:rPr>
              <a:t>ong vectors</a:t>
            </a:r>
            <a:r>
              <a:rPr lang="zh-CN" alt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largely decreased (512 bits / 8 bits) the “for loop” in reduction operation</a:t>
            </a:r>
            <a:r>
              <a:rPr lang="en-US" altLang="zh-CN" sz="1800" dirty="0">
                <a:latin typeface="Calibri" panose="020F0502020204030204" pitchFamily="34" charset="0"/>
                <a:cs typeface="Calibri" panose="020F0502020204030204" pitchFamily="34" charset="0"/>
              </a:rPr>
              <a:t>,</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which</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reduced</a:t>
            </a:r>
            <a:r>
              <a:rPr lang="en-US" sz="1800" dirty="0">
                <a:latin typeface="Calibri" panose="020F0502020204030204" pitchFamily="34" charset="0"/>
                <a:cs typeface="Calibri" panose="020F0502020204030204" pitchFamily="34" charset="0"/>
              </a:rPr>
              <a:t> control and branching instructions. </a:t>
            </a:r>
          </a:p>
        </p:txBody>
      </p:sp>
      <p:pic>
        <p:nvPicPr>
          <p:cNvPr id="10" name="Picture 9">
            <a:extLst>
              <a:ext uri="{FF2B5EF4-FFF2-40B4-BE49-F238E27FC236}">
                <a16:creationId xmlns:a16="http://schemas.microsoft.com/office/drawing/2014/main" id="{44FA2A2C-AEA0-C64C-B9AF-4A3F68D25A12}"/>
              </a:ext>
            </a:extLst>
          </p:cNvPr>
          <p:cNvPicPr>
            <a:picLocks noChangeAspect="1"/>
          </p:cNvPicPr>
          <p:nvPr/>
        </p:nvPicPr>
        <p:blipFill>
          <a:blip r:embed="rId3"/>
          <a:stretch>
            <a:fillRect/>
          </a:stretch>
        </p:blipFill>
        <p:spPr>
          <a:xfrm>
            <a:off x="3103151" y="1373926"/>
            <a:ext cx="4504114" cy="3479428"/>
          </a:xfrm>
          <a:prstGeom prst="rect">
            <a:avLst/>
          </a:prstGeom>
        </p:spPr>
      </p:pic>
    </p:spTree>
    <p:extLst>
      <p:ext uri="{BB962C8B-B14F-4D97-AF65-F5344CB8AC3E}">
        <p14:creationId xmlns:p14="http://schemas.microsoft.com/office/powerpoint/2010/main" val="186095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dirty="0"/>
              <a:t>Experimental evaluation</a:t>
            </a:r>
          </a:p>
        </p:txBody>
      </p:sp>
      <p:sp>
        <p:nvSpPr>
          <p:cNvPr id="3" name="Content Placeholder 2">
            <a:extLst>
              <a:ext uri="{FF2B5EF4-FFF2-40B4-BE49-F238E27FC236}">
                <a16:creationId xmlns:a16="http://schemas.microsoft.com/office/drawing/2014/main" id="{A0D74CE3-C390-4C17-8BA0-EC19238BD30B}"/>
              </a:ext>
            </a:extLst>
          </p:cNvPr>
          <p:cNvSpPr>
            <a:spLocks noGrp="1"/>
          </p:cNvSpPr>
          <p:nvPr>
            <p:ph sz="half" idx="1"/>
          </p:nvPr>
        </p:nvSpPr>
        <p:spPr>
          <a:xfrm>
            <a:off x="636433" y="4434781"/>
            <a:ext cx="9608234" cy="2087830"/>
          </a:xfr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lgn="just"/>
            <a:r>
              <a:rPr lang="en-US" sz="1600" dirty="0">
                <a:latin typeface="Calibri" panose="020F0502020204030204" pitchFamily="34" charset="0"/>
                <a:cs typeface="Calibri" panose="020F0502020204030204" pitchFamily="34" charset="0"/>
              </a:rPr>
              <a:t>We conduct experiments on a local cluster which is an </a:t>
            </a:r>
            <a:r>
              <a:rPr lang="en-US" sz="1600" b="1" dirty="0">
                <a:latin typeface="Calibri" panose="020F0502020204030204" pitchFamily="34" charset="0"/>
                <a:cs typeface="Calibri" panose="020F0502020204030204" pitchFamily="34" charset="0"/>
              </a:rPr>
              <a:t>Intel(R) Xeon(R) Gold 6254 (AVX512F) </a:t>
            </a:r>
            <a:r>
              <a:rPr lang="en-US" sz="1600" dirty="0">
                <a:latin typeface="Calibri" panose="020F0502020204030204" pitchFamily="34" charset="0"/>
                <a:cs typeface="Calibri" panose="020F0502020204030204" pitchFamily="34" charset="0"/>
              </a:rPr>
              <a:t>based server. Our work is based upon Open MPI master branch, revision #75a539. Each experiment is repeated 30 times.</a:t>
            </a:r>
          </a:p>
          <a:p>
            <a:pPr algn="just"/>
            <a:r>
              <a:rPr lang="en-US" sz="1600" dirty="0">
                <a:latin typeface="Calibri" panose="020F0502020204030204" pitchFamily="34" charset="0"/>
                <a:cs typeface="Calibri" panose="020F0502020204030204" pitchFamily="34" charset="0"/>
              </a:rPr>
              <a:t>Figures show the results of MPI_BAND. It should be noted for default OMPI, despite the provided optimization compiling flags,  it did not generate auto-vectorized code.  Our optimization is using intrinsic which gives us complete control of the low-level details at the expense of productivity and portability. </a:t>
            </a:r>
          </a:p>
          <a:p>
            <a:pPr algn="just"/>
            <a:r>
              <a:rPr lang="en-US" sz="1600" dirty="0">
                <a:solidFill>
                  <a:srgbClr val="0070C0"/>
                </a:solidFill>
                <a:latin typeface="Calibri" panose="020F0502020204030204" pitchFamily="34" charset="0"/>
                <a:cs typeface="Calibri" panose="020F0502020204030204" pitchFamily="34" charset="0"/>
              </a:rPr>
              <a:t>Reduction is memory bound operation; thus we aim to compare with the maximum archivable memory bandwidth (aka memcpy). We can see our optimized implementation performance increases with buffer size and catches up with memcpy even with computation included.</a:t>
            </a:r>
          </a:p>
          <a:p>
            <a:pPr algn="just"/>
            <a:endParaRPr lang="en-US" sz="1600" dirty="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19</a:t>
            </a:fld>
            <a:endParaRPr lang="en-US"/>
          </a:p>
        </p:txBody>
      </p:sp>
      <p:pic>
        <p:nvPicPr>
          <p:cNvPr id="6" name="Picture 5">
            <a:extLst>
              <a:ext uri="{FF2B5EF4-FFF2-40B4-BE49-F238E27FC236}">
                <a16:creationId xmlns:a16="http://schemas.microsoft.com/office/drawing/2014/main" id="{CBFFF287-CD9D-4AAA-984A-51E888570F2E}"/>
              </a:ext>
            </a:extLst>
          </p:cNvPr>
          <p:cNvPicPr>
            <a:picLocks noChangeAspect="1"/>
          </p:cNvPicPr>
          <p:nvPr/>
        </p:nvPicPr>
        <p:blipFill rotWithShape="1">
          <a:blip r:embed="rId3"/>
          <a:srcRect b="31267"/>
          <a:stretch/>
        </p:blipFill>
        <p:spPr>
          <a:xfrm>
            <a:off x="684875" y="1255330"/>
            <a:ext cx="4109958" cy="2639237"/>
          </a:xfrm>
          <a:prstGeom prst="rect">
            <a:avLst/>
          </a:prstGeom>
        </p:spPr>
      </p:pic>
      <p:pic>
        <p:nvPicPr>
          <p:cNvPr id="8" name="Picture 7">
            <a:extLst>
              <a:ext uri="{FF2B5EF4-FFF2-40B4-BE49-F238E27FC236}">
                <a16:creationId xmlns:a16="http://schemas.microsoft.com/office/drawing/2014/main" id="{76DA8001-D0C1-9B48-A415-DF82D814B19E}"/>
              </a:ext>
            </a:extLst>
          </p:cNvPr>
          <p:cNvPicPr>
            <a:picLocks noChangeAspect="1"/>
          </p:cNvPicPr>
          <p:nvPr/>
        </p:nvPicPr>
        <p:blipFill>
          <a:blip r:embed="rId4"/>
          <a:stretch>
            <a:fillRect/>
          </a:stretch>
        </p:blipFill>
        <p:spPr>
          <a:xfrm>
            <a:off x="5459409" y="1255330"/>
            <a:ext cx="3935112" cy="2526958"/>
          </a:xfrm>
          <a:prstGeom prst="rect">
            <a:avLst/>
          </a:prstGeom>
        </p:spPr>
      </p:pic>
      <p:sp>
        <p:nvSpPr>
          <p:cNvPr id="9" name="TextBox 8">
            <a:extLst>
              <a:ext uri="{FF2B5EF4-FFF2-40B4-BE49-F238E27FC236}">
                <a16:creationId xmlns:a16="http://schemas.microsoft.com/office/drawing/2014/main" id="{12F4265D-84BD-C14D-8102-B18C883141C7}"/>
              </a:ext>
            </a:extLst>
          </p:cNvPr>
          <p:cNvSpPr txBox="1"/>
          <p:nvPr/>
        </p:nvSpPr>
        <p:spPr>
          <a:xfrm>
            <a:off x="1486921" y="3944671"/>
            <a:ext cx="7736574" cy="276999"/>
          </a:xfrm>
          <a:prstGeom prst="rect">
            <a:avLst/>
          </a:prstGeom>
          <a:noFill/>
        </p:spPr>
        <p:txBody>
          <a:bodyPr wrap="square" rtlCol="0">
            <a:spAutoFit/>
          </a:bodyPr>
          <a:lstStyle/>
          <a:p>
            <a:pPr algn="ctr"/>
            <a:r>
              <a:rPr lang="en-US" sz="1200" b="1" dirty="0">
                <a:latin typeface="Calibri" panose="020F0502020204030204" pitchFamily="34" charset="0"/>
                <a:cs typeface="Calibri" panose="020F0502020204030204" pitchFamily="34" charset="0"/>
              </a:rPr>
              <a:t>Comparison of MPI_BAND with AVX-512 reduction enable and disable for MPI_UINT8_T together with memcpy </a:t>
            </a:r>
          </a:p>
        </p:txBody>
      </p:sp>
      <p:sp>
        <p:nvSpPr>
          <p:cNvPr id="10" name="Explosion 2 9">
            <a:extLst>
              <a:ext uri="{FF2B5EF4-FFF2-40B4-BE49-F238E27FC236}">
                <a16:creationId xmlns:a16="http://schemas.microsoft.com/office/drawing/2014/main" id="{D47956A3-B737-C240-A892-7E6ADFC2F2D8}"/>
              </a:ext>
            </a:extLst>
          </p:cNvPr>
          <p:cNvSpPr/>
          <p:nvPr/>
        </p:nvSpPr>
        <p:spPr>
          <a:xfrm>
            <a:off x="6200384" y="2201166"/>
            <a:ext cx="1327758" cy="95539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Div 0</a:t>
            </a:r>
          </a:p>
        </p:txBody>
      </p:sp>
    </p:spTree>
    <p:extLst>
      <p:ext uri="{BB962C8B-B14F-4D97-AF65-F5344CB8AC3E}">
        <p14:creationId xmlns:p14="http://schemas.microsoft.com/office/powerpoint/2010/main" val="69430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8BBD3E-A3AE-0C4B-99BD-3819BE026D52}"/>
              </a:ext>
            </a:extLst>
          </p:cNvPr>
          <p:cNvSpPr>
            <a:spLocks noGrp="1"/>
          </p:cNvSpPr>
          <p:nvPr>
            <p:ph type="sldNum" sz="quarter" idx="12"/>
          </p:nvPr>
        </p:nvSpPr>
        <p:spPr/>
        <p:txBody>
          <a:bodyPr/>
          <a:lstStyle/>
          <a:p>
            <a:fld id="{E462D27C-2EB4-9E48-9BE6-D6B712A3C663}" type="slidenum">
              <a:rPr lang="en-US" smtClean="0"/>
              <a:t>2</a:t>
            </a:fld>
            <a:endParaRPr lang="en-US"/>
          </a:p>
        </p:txBody>
      </p:sp>
      <p:graphicFrame>
        <p:nvGraphicFramePr>
          <p:cNvPr id="6" name="Diagram 5">
            <a:extLst>
              <a:ext uri="{FF2B5EF4-FFF2-40B4-BE49-F238E27FC236}">
                <a16:creationId xmlns:a16="http://schemas.microsoft.com/office/drawing/2014/main" id="{E2FB17AB-159F-0A4F-BC20-D53CBF17ABA5}"/>
              </a:ext>
            </a:extLst>
          </p:cNvPr>
          <p:cNvGraphicFramePr/>
          <p:nvPr>
            <p:extLst>
              <p:ext uri="{D42A27DB-BD31-4B8C-83A1-F6EECF244321}">
                <p14:modId xmlns:p14="http://schemas.microsoft.com/office/powerpoint/2010/main" val="138112229"/>
              </p:ext>
            </p:extLst>
          </p:nvPr>
        </p:nvGraphicFramePr>
        <p:xfrm>
          <a:off x="1133098" y="1813301"/>
          <a:ext cx="8057397" cy="409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19070C30-91D3-D84F-B297-EA5F5873FDF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994967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A7E5-D572-684A-BB86-D4B34231DE6A}"/>
              </a:ext>
            </a:extLst>
          </p:cNvPr>
          <p:cNvSpPr>
            <a:spLocks noGrp="1"/>
          </p:cNvSpPr>
          <p:nvPr>
            <p:ph type="title"/>
          </p:nvPr>
        </p:nvSpPr>
        <p:spPr/>
        <p:txBody>
          <a:bodyPr/>
          <a:lstStyle/>
          <a:p>
            <a:r>
              <a:rPr lang="en-US" altLang="zh-CN" dirty="0"/>
              <a:t>Conclusion</a:t>
            </a:r>
            <a:r>
              <a:rPr lang="zh-CN" altLang="en-US" dirty="0"/>
              <a:t> </a:t>
            </a:r>
            <a:r>
              <a:rPr lang="en-US" altLang="zh-CN" dirty="0"/>
              <a:t>&amp;</a:t>
            </a:r>
            <a:r>
              <a:rPr lang="zh-CN" altLang="en-US" dirty="0"/>
              <a:t> </a:t>
            </a:r>
            <a:r>
              <a:rPr lang="en-US" altLang="zh-CN" dirty="0"/>
              <a:t>Future</a:t>
            </a:r>
            <a:r>
              <a:rPr lang="zh-CN" altLang="en-US" dirty="0"/>
              <a:t> </a:t>
            </a:r>
            <a:r>
              <a:rPr lang="en-US" altLang="zh-CN" dirty="0"/>
              <a:t>work</a:t>
            </a:r>
            <a:endParaRPr lang="en-US" dirty="0"/>
          </a:p>
        </p:txBody>
      </p:sp>
      <p:sp>
        <p:nvSpPr>
          <p:cNvPr id="3" name="Content Placeholder 2">
            <a:extLst>
              <a:ext uri="{FF2B5EF4-FFF2-40B4-BE49-F238E27FC236}">
                <a16:creationId xmlns:a16="http://schemas.microsoft.com/office/drawing/2014/main" id="{4BA749A7-FFD5-8344-BEAF-84566E2C7ADB}"/>
              </a:ext>
            </a:extLst>
          </p:cNvPr>
          <p:cNvSpPr>
            <a:spLocks noGrp="1"/>
          </p:cNvSpPr>
          <p:nvPr>
            <p:ph sz="half" idx="1"/>
          </p:nvPr>
        </p:nvSpPr>
        <p:spPr>
          <a:xfrm>
            <a:off x="365760" y="1825623"/>
            <a:ext cx="9878907" cy="2605689"/>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47500" lnSpcReduction="20000"/>
          </a:bodyPr>
          <a:lstStyle/>
          <a:p>
            <a:pPr>
              <a:buFont typeface="Wingdings" pitchFamily="2" charset="2"/>
              <a:buChar char="v"/>
            </a:pPr>
            <a:r>
              <a:rPr lang="en-US" altLang="zh-CN" sz="3800" b="1" dirty="0">
                <a:latin typeface="+mj-lt"/>
                <a:cs typeface="Calibri" panose="020F0502020204030204" pitchFamily="34" charset="0"/>
              </a:rPr>
              <a:t>Conclusion</a:t>
            </a:r>
            <a:endParaRPr lang="en-US" dirty="0">
              <a:latin typeface="Calibri" panose="020F0502020204030204" pitchFamily="34" charset="0"/>
              <a:cs typeface="Calibri" panose="020F0502020204030204" pitchFamily="34" charset="0"/>
            </a:endParaRPr>
          </a:p>
          <a:p>
            <a:pPr lvl="1" algn="just">
              <a:spcBef>
                <a:spcPts val="1100"/>
              </a:spcBef>
              <a:buFont typeface="Wingdings" pitchFamily="2" charset="2"/>
              <a:buChar char="v"/>
            </a:pPr>
            <a:r>
              <a:rPr lang="en-US" sz="3800" dirty="0">
                <a:latin typeface="Calibri" panose="020F0502020204030204" pitchFamily="34" charset="0"/>
                <a:cs typeface="Calibri" panose="020F0502020204030204" pitchFamily="34" charset="0"/>
              </a:rPr>
              <a:t>Introduce new reduction operation module in OMPI</a:t>
            </a:r>
            <a:r>
              <a:rPr lang="zh-CN" altLang="en-US" sz="3800" dirty="0">
                <a:latin typeface="Calibri" panose="020F0502020204030204" pitchFamily="34" charset="0"/>
                <a:cs typeface="Calibri" panose="020F0502020204030204" pitchFamily="34" charset="0"/>
              </a:rPr>
              <a:t> </a:t>
            </a:r>
            <a:r>
              <a:rPr lang="en-US" sz="3800" dirty="0">
                <a:latin typeface="Calibri" panose="020F0502020204030204" pitchFamily="34" charset="0"/>
                <a:cs typeface="Calibri" panose="020F0502020204030204" pitchFamily="34" charset="0"/>
              </a:rPr>
              <a:t>using AVXs’ intrinsic supporting different kinds of MPI reduce operations for multiple MPI types</a:t>
            </a:r>
            <a:r>
              <a:rPr lang="en-US" altLang="zh-CN" sz="3800" dirty="0">
                <a:latin typeface="Calibri" panose="020F0502020204030204" pitchFamily="34" charset="0"/>
                <a:cs typeface="Calibri" panose="020F0502020204030204" pitchFamily="34" charset="0"/>
              </a:rPr>
              <a:t>.</a:t>
            </a:r>
            <a:r>
              <a:rPr lang="en-US" sz="3800" dirty="0">
                <a:latin typeface="Calibri" panose="020F0502020204030204" pitchFamily="34" charset="0"/>
                <a:cs typeface="Calibri" panose="020F0502020204030204" pitchFamily="34" charset="0"/>
              </a:rPr>
              <a:t> </a:t>
            </a:r>
          </a:p>
          <a:p>
            <a:pPr lvl="1" algn="just">
              <a:buFont typeface="Wingdings" pitchFamily="2" charset="2"/>
              <a:buChar char="v"/>
            </a:pPr>
            <a:endParaRPr lang="en-US" sz="3800" dirty="0">
              <a:latin typeface="Calibri" panose="020F0502020204030204" pitchFamily="34" charset="0"/>
              <a:cs typeface="Calibri" panose="020F0502020204030204" pitchFamily="34" charset="0"/>
            </a:endParaRPr>
          </a:p>
          <a:p>
            <a:pPr lvl="1" algn="just">
              <a:buFont typeface="Wingdings" pitchFamily="2" charset="2"/>
              <a:buChar char="v"/>
            </a:pPr>
            <a:r>
              <a:rPr lang="en-US" sz="3800" dirty="0">
                <a:latin typeface="Calibri" panose="020F0502020204030204" pitchFamily="34" charset="0"/>
                <a:cs typeface="Calibri" panose="020F0502020204030204" pitchFamily="34" charset="0"/>
              </a:rPr>
              <a:t>Experiments with PAPI and MPI_Reduce, which shows our implementation largely decreased instruction counts and achieve 10X speedup for large buffer size (1MB).</a:t>
            </a:r>
          </a:p>
          <a:p>
            <a:pPr marL="457200" lvl="1" indent="0" algn="just">
              <a:buNone/>
            </a:pPr>
            <a:r>
              <a:rPr lang="en-US" sz="3800" dirty="0">
                <a:latin typeface="Calibri" panose="020F0502020204030204" pitchFamily="34" charset="0"/>
                <a:cs typeface="Calibri" panose="020F0502020204030204" pitchFamily="34" charset="0"/>
              </a:rPr>
              <a:t> </a:t>
            </a:r>
          </a:p>
          <a:p>
            <a:pPr lvl="1" algn="just">
              <a:buFont typeface="Wingdings" pitchFamily="2" charset="2"/>
              <a:buChar char="v"/>
            </a:pPr>
            <a:r>
              <a:rPr lang="en-US" sz="3800" dirty="0">
                <a:latin typeface="Calibri" panose="020F0502020204030204" pitchFamily="34" charset="0"/>
                <a:cs typeface="Calibri" panose="020F0502020204030204" pitchFamily="34" charset="0"/>
              </a:rPr>
              <a:t>Experiments with </a:t>
            </a:r>
            <a:r>
              <a:rPr lang="en-US" sz="3800" dirty="0" err="1">
                <a:latin typeface="Calibri" panose="020F0502020204030204" pitchFamily="34" charset="0"/>
                <a:cs typeface="Calibri" panose="020F0502020204030204" pitchFamily="34" charset="0"/>
              </a:rPr>
              <a:t>Horovod</a:t>
            </a:r>
            <a:r>
              <a:rPr lang="en-US" sz="3800" dirty="0">
                <a:latin typeface="Calibri" panose="020F0502020204030204" pitchFamily="34" charset="0"/>
                <a:cs typeface="Calibri" panose="020F0502020204030204" pitchFamily="34" charset="0"/>
              </a:rPr>
              <a:t> for image processing application, our new reduction strategy achieves a significant speedup across all ranges of processes, reaches a 12.38% improvement with 1536 processes. </a:t>
            </a:r>
          </a:p>
          <a:p>
            <a:pPr lvl="1" algn="just">
              <a:buFont typeface="Wingdings" pitchFamily="2" charset="2"/>
              <a:buChar char="v"/>
            </a:pPr>
            <a:endParaRPr lang="en-US" sz="33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3B42DAD4-1787-DF47-A1F2-227C3FF3881D}"/>
              </a:ext>
            </a:extLst>
          </p:cNvPr>
          <p:cNvSpPr>
            <a:spLocks noGrp="1"/>
          </p:cNvSpPr>
          <p:nvPr>
            <p:ph sz="half" idx="2"/>
          </p:nvPr>
        </p:nvSpPr>
        <p:spPr>
          <a:xfrm>
            <a:off x="365760" y="4754879"/>
            <a:ext cx="9878907" cy="1579419"/>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a:buFont typeface="Wingdings" pitchFamily="2" charset="2"/>
              <a:buChar char="v"/>
            </a:pPr>
            <a:r>
              <a:rPr lang="en-US" altLang="zh-CN" sz="1800" b="1" dirty="0">
                <a:latin typeface="+mj-lt"/>
              </a:rPr>
              <a:t>Future</a:t>
            </a:r>
            <a:r>
              <a:rPr lang="zh-CN" altLang="en-US" sz="1800" b="1" dirty="0">
                <a:latin typeface="+mj-lt"/>
              </a:rPr>
              <a:t> </a:t>
            </a:r>
            <a:r>
              <a:rPr lang="en-US" altLang="zh-CN" sz="1800" b="1" dirty="0">
                <a:latin typeface="+mj-lt"/>
              </a:rPr>
              <a:t>work</a:t>
            </a:r>
            <a:endParaRPr lang="en-US" sz="1800" b="1" dirty="0">
              <a:latin typeface="+mj-lt"/>
            </a:endParaRPr>
          </a:p>
          <a:p>
            <a:pPr lvl="1">
              <a:spcBef>
                <a:spcPts val="1100"/>
              </a:spcBef>
              <a:buFont typeface="Wingdings" pitchFamily="2" charset="2"/>
              <a:buChar char="v"/>
            </a:pPr>
            <a:r>
              <a:rPr lang="en-US" altLang="zh-CN" sz="1800" dirty="0">
                <a:latin typeface="Calibri" panose="020F0502020204030204" pitchFamily="34" charset="0"/>
                <a:cs typeface="Calibri" panose="020F0502020204030204" pitchFamily="34" charset="0"/>
              </a:rPr>
              <a:t>We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can</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apply</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the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same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principles</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to</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datatype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engine</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(AVX</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gather</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and</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scatter);</a:t>
            </a:r>
            <a:r>
              <a:rPr lang="zh-CN" altLang="en-US"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marL="457200" lvl="1" indent="0">
              <a:buNone/>
            </a:pPr>
            <a:endParaRPr lang="en-US" sz="1800" dirty="0">
              <a:latin typeface="Calibri" panose="020F0502020204030204" pitchFamily="34" charset="0"/>
              <a:cs typeface="Calibri" panose="020F0502020204030204" pitchFamily="34" charset="0"/>
            </a:endParaRPr>
          </a:p>
          <a:p>
            <a:pPr lvl="1">
              <a:buFont typeface="Wingdings" pitchFamily="2" charset="2"/>
              <a:buChar char="v"/>
            </a:pPr>
            <a:r>
              <a:rPr lang="en-US" altLang="zh-CN" sz="1800" dirty="0">
                <a:latin typeface="Calibri" panose="020F0502020204030204" pitchFamily="34" charset="0"/>
                <a:cs typeface="Calibri" panose="020F0502020204030204" pitchFamily="34" charset="0"/>
              </a:rPr>
              <a:t>Extend</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this</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work</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to</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other</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instruction set architectures (ISA).</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a:t>
            </a:r>
            <a:r>
              <a:rPr lang="en-US" altLang="zh-CN" sz="1800" dirty="0" err="1">
                <a:latin typeface="Calibri" panose="020F0502020204030204" pitchFamily="34" charset="0"/>
                <a:cs typeface="Calibri" panose="020F0502020204030204" pitchFamily="34" charset="0"/>
              </a:rPr>
              <a:t>eg</a:t>
            </a:r>
            <a:r>
              <a:rPr lang="en-US" altLang="zh-CN" sz="1800" dirty="0">
                <a:latin typeface="Calibri" panose="020F0502020204030204" pitchFamily="34" charset="0"/>
                <a:cs typeface="Calibri" panose="020F0502020204030204" pitchFamily="34" charset="0"/>
              </a:rPr>
              <a:t> : Armv8</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with</a:t>
            </a:r>
            <a:r>
              <a:rPr lang="zh-CN" altLang="en-US" sz="1800" dirty="0">
                <a:latin typeface="Calibri" panose="020F0502020204030204" pitchFamily="34" charset="0"/>
                <a:cs typeface="Calibri" panose="020F0502020204030204" pitchFamily="34" charset="0"/>
              </a:rPr>
              <a:t> </a:t>
            </a:r>
            <a:r>
              <a:rPr lang="en-US" altLang="zh-CN" sz="1800" dirty="0">
                <a:latin typeface="Calibri" panose="020F0502020204030204" pitchFamily="34" charset="0"/>
                <a:cs typeface="Calibri" panose="020F0502020204030204" pitchFamily="34" charset="0"/>
              </a:rPr>
              <a:t>SVE).</a:t>
            </a:r>
            <a:r>
              <a:rPr lang="zh-CN" altLang="en-US"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8664207-7EB7-5A42-AF92-D02988800EE1}"/>
              </a:ext>
            </a:extLst>
          </p:cNvPr>
          <p:cNvSpPr>
            <a:spLocks noGrp="1"/>
          </p:cNvSpPr>
          <p:nvPr>
            <p:ph type="sldNum" sz="quarter" idx="12"/>
          </p:nvPr>
        </p:nvSpPr>
        <p:spPr/>
        <p:txBody>
          <a:bodyPr/>
          <a:lstStyle/>
          <a:p>
            <a:fld id="{E462D27C-2EB4-9E48-9BE6-D6B712A3C663}" type="slidenum">
              <a:rPr lang="en-US" smtClean="0"/>
              <a:t>20</a:t>
            </a:fld>
            <a:endParaRPr lang="en-US"/>
          </a:p>
        </p:txBody>
      </p:sp>
      <p:cxnSp>
        <p:nvCxnSpPr>
          <p:cNvPr id="7" name="Straight Connector 6">
            <a:extLst>
              <a:ext uri="{FF2B5EF4-FFF2-40B4-BE49-F238E27FC236}">
                <a16:creationId xmlns:a16="http://schemas.microsoft.com/office/drawing/2014/main" id="{473615C3-9A76-0645-B9ED-FC5765C7A47B}"/>
              </a:ext>
            </a:extLst>
          </p:cNvPr>
          <p:cNvCxnSpPr/>
          <p:nvPr/>
        </p:nvCxnSpPr>
        <p:spPr>
          <a:xfrm>
            <a:off x="324914" y="4611666"/>
            <a:ext cx="99197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1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6CD67-CAC0-554E-A446-CABD1195FC9F}"/>
              </a:ext>
            </a:extLst>
          </p:cNvPr>
          <p:cNvSpPr>
            <a:spLocks noGrp="1"/>
          </p:cNvSpPr>
          <p:nvPr>
            <p:ph type="subTitle" idx="1"/>
          </p:nvPr>
        </p:nvSpPr>
        <p:spPr>
          <a:xfrm>
            <a:off x="555414" y="3429000"/>
            <a:ext cx="9144000" cy="1655762"/>
          </a:xfrm>
        </p:spPr>
        <p:txBody>
          <a:bodyPr>
            <a:normAutofit/>
          </a:bodyPr>
          <a:lstStyle/>
          <a:p>
            <a:r>
              <a:rPr lang="en-US" sz="3200" b="1" dirty="0"/>
              <a:t>Question?</a:t>
            </a:r>
          </a:p>
        </p:txBody>
      </p:sp>
    </p:spTree>
    <p:extLst>
      <p:ext uri="{BB962C8B-B14F-4D97-AF65-F5344CB8AC3E}">
        <p14:creationId xmlns:p14="http://schemas.microsoft.com/office/powerpoint/2010/main" val="1926786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27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6CD67-CAC0-554E-A446-CABD1195FC9F}"/>
              </a:ext>
            </a:extLst>
          </p:cNvPr>
          <p:cNvSpPr>
            <a:spLocks noGrp="1"/>
          </p:cNvSpPr>
          <p:nvPr>
            <p:ph type="subTitle" idx="1"/>
          </p:nvPr>
        </p:nvSpPr>
        <p:spPr>
          <a:xfrm>
            <a:off x="555414" y="3429000"/>
            <a:ext cx="9144000" cy="1655762"/>
          </a:xfrm>
        </p:spPr>
        <p:txBody>
          <a:bodyPr>
            <a:normAutofit/>
          </a:bodyPr>
          <a:lstStyle/>
          <a:p>
            <a:r>
              <a:rPr lang="en-US" altLang="en-US" sz="3200" b="1" dirty="0"/>
              <a:t>Motivation</a:t>
            </a:r>
            <a:r>
              <a:rPr lang="en-US" sz="3200" b="1" dirty="0"/>
              <a:t> </a:t>
            </a:r>
            <a:r>
              <a:rPr lang="en-US" altLang="en-US" sz="3200" b="1" dirty="0"/>
              <a:t>&amp; </a:t>
            </a:r>
            <a:r>
              <a:rPr lang="en-US" sz="3200" b="1" dirty="0"/>
              <a:t>Background</a:t>
            </a:r>
          </a:p>
        </p:txBody>
      </p:sp>
    </p:spTree>
    <p:extLst>
      <p:ext uri="{BB962C8B-B14F-4D97-AF65-F5344CB8AC3E}">
        <p14:creationId xmlns:p14="http://schemas.microsoft.com/office/powerpoint/2010/main" val="212041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80A3-D42E-A94D-88CC-EB4BE0054568}"/>
              </a:ext>
            </a:extLst>
          </p:cNvPr>
          <p:cNvSpPr>
            <a:spLocks noGrp="1"/>
          </p:cNvSpPr>
          <p:nvPr>
            <p:ph type="title"/>
          </p:nvPr>
        </p:nvSpPr>
        <p:spPr/>
        <p:txBody>
          <a:bodyPr/>
          <a:lstStyle/>
          <a:p>
            <a:r>
              <a:rPr lang="en-US" altLang="zh-CN" dirty="0"/>
              <a:t>Why</a:t>
            </a:r>
            <a:r>
              <a:rPr lang="zh-CN" altLang="en-US" dirty="0"/>
              <a:t> </a:t>
            </a:r>
            <a:r>
              <a:rPr lang="en-US" altLang="zh-CN" dirty="0"/>
              <a:t>MPI: </a:t>
            </a:r>
            <a:r>
              <a:rPr lang="en-US" altLang="zh-CN" sz="2400" dirty="0">
                <a:solidFill>
                  <a:prstClr val="black">
                    <a:lumMod val="75000"/>
                    <a:lumOff val="25000"/>
                  </a:prstClr>
                </a:solidFill>
                <a:latin typeface="Franklin Gothic Book" panose="020B0503020102020204"/>
              </a:rPr>
              <a:t>Supercomputer, Cloud computing, Distributed ML</a:t>
            </a:r>
            <a:endParaRPr lang="en-US" sz="2400" dirty="0"/>
          </a:p>
        </p:txBody>
      </p:sp>
      <p:sp>
        <p:nvSpPr>
          <p:cNvPr id="4" name="Slide Number Placeholder 3">
            <a:extLst>
              <a:ext uri="{FF2B5EF4-FFF2-40B4-BE49-F238E27FC236}">
                <a16:creationId xmlns:a16="http://schemas.microsoft.com/office/drawing/2014/main" id="{D3CB22EE-50A2-3A43-8FB4-AB4B927A53AD}"/>
              </a:ext>
            </a:extLst>
          </p:cNvPr>
          <p:cNvSpPr>
            <a:spLocks noGrp="1"/>
          </p:cNvSpPr>
          <p:nvPr>
            <p:ph type="sldNum" sz="quarter" idx="12"/>
          </p:nvPr>
        </p:nvSpPr>
        <p:spPr/>
        <p:txBody>
          <a:bodyPr/>
          <a:lstStyle/>
          <a:p>
            <a:fld id="{E462D27C-2EB4-9E48-9BE6-D6B712A3C663}" type="slidenum">
              <a:rPr lang="en-US" smtClean="0"/>
              <a:t>4</a:t>
            </a:fld>
            <a:endParaRPr lang="en-US"/>
          </a:p>
        </p:txBody>
      </p:sp>
      <p:pic>
        <p:nvPicPr>
          <p:cNvPr id="10" name="Picture 9">
            <a:extLst>
              <a:ext uri="{FF2B5EF4-FFF2-40B4-BE49-F238E27FC236}">
                <a16:creationId xmlns:a16="http://schemas.microsoft.com/office/drawing/2014/main" id="{9971B11F-5C20-1A44-9E70-CFE24FAF819C}"/>
              </a:ext>
            </a:extLst>
          </p:cNvPr>
          <p:cNvPicPr>
            <a:picLocks noChangeAspect="1"/>
          </p:cNvPicPr>
          <p:nvPr/>
        </p:nvPicPr>
        <p:blipFill rotWithShape="1">
          <a:blip r:embed="rId3"/>
          <a:srcRect l="8339" t="8232" r="5604"/>
          <a:stretch/>
        </p:blipFill>
        <p:spPr>
          <a:xfrm>
            <a:off x="7951792" y="1541204"/>
            <a:ext cx="2433711" cy="13255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2" name="Straight Connector 11">
            <a:extLst>
              <a:ext uri="{FF2B5EF4-FFF2-40B4-BE49-F238E27FC236}">
                <a16:creationId xmlns:a16="http://schemas.microsoft.com/office/drawing/2014/main" id="{AB95DEA3-1E84-7641-A58A-0B2558EB73E2}"/>
              </a:ext>
            </a:extLst>
          </p:cNvPr>
          <p:cNvCxnSpPr/>
          <p:nvPr/>
        </p:nvCxnSpPr>
        <p:spPr>
          <a:xfrm>
            <a:off x="324914" y="1392671"/>
            <a:ext cx="10060589"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A60CE0-11B1-1347-A948-41523E7B6F1D}"/>
              </a:ext>
            </a:extLst>
          </p:cNvPr>
          <p:cNvCxnSpPr>
            <a:cxnSpLocks/>
          </p:cNvCxnSpPr>
          <p:nvPr/>
        </p:nvCxnSpPr>
        <p:spPr>
          <a:xfrm>
            <a:off x="7723162" y="1420806"/>
            <a:ext cx="0" cy="3249637"/>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Graphic 19" descr="Cloud Computing">
            <a:extLst>
              <a:ext uri="{FF2B5EF4-FFF2-40B4-BE49-F238E27FC236}">
                <a16:creationId xmlns:a16="http://schemas.microsoft.com/office/drawing/2014/main" id="{925D1658-EC92-6C46-BA22-F19AFD0C1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06546" y="2359674"/>
            <a:ext cx="521161" cy="521161"/>
          </a:xfrm>
          <a:prstGeom prst="rect">
            <a:avLst/>
          </a:prstGeom>
        </p:spPr>
      </p:pic>
      <p:sp>
        <p:nvSpPr>
          <p:cNvPr id="28" name="Content Placeholder 2">
            <a:extLst>
              <a:ext uri="{FF2B5EF4-FFF2-40B4-BE49-F238E27FC236}">
                <a16:creationId xmlns:a16="http://schemas.microsoft.com/office/drawing/2014/main" id="{5068326A-4D04-DD4D-9AE9-CE476C86B22C}"/>
              </a:ext>
            </a:extLst>
          </p:cNvPr>
          <p:cNvSpPr txBox="1">
            <a:spLocks/>
          </p:cNvSpPr>
          <p:nvPr/>
        </p:nvSpPr>
        <p:spPr>
          <a:xfrm>
            <a:off x="415754" y="4850214"/>
            <a:ext cx="9878907" cy="146082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itchFamily="2" charset="2"/>
              <a:buChar char="v"/>
            </a:pPr>
            <a:r>
              <a:rPr lang="en-US" altLang="zh-CN" sz="3000" b="1" dirty="0">
                <a:latin typeface="Calibri" panose="020F0502020204030204" pitchFamily="34" charset="0"/>
                <a:cs typeface="Calibri" panose="020F0502020204030204" pitchFamily="34" charset="0"/>
              </a:rPr>
              <a:t>Goal</a:t>
            </a:r>
            <a:r>
              <a:rPr lang="en-US" altLang="zh-CN" sz="3000" dirty="0">
                <a:latin typeface="Calibri" panose="020F0502020204030204" pitchFamily="34" charset="0"/>
                <a:cs typeface="Calibri" panose="020F0502020204030204" pitchFamily="34" charset="0"/>
              </a:rPr>
              <a:t>:</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To</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deliver</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the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best</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performance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on</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all</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systems</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(performance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portability),</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which</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means</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being</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able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to</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take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advantage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of</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the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all</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hardware</a:t>
            </a:r>
            <a:r>
              <a:rPr lang="zh-CN" altLang="en-US" sz="3000" dirty="0">
                <a:latin typeface="Calibri" panose="020F0502020204030204" pitchFamily="34" charset="0"/>
                <a:cs typeface="Calibri" panose="020F0502020204030204" pitchFamily="34" charset="0"/>
              </a:rPr>
              <a:t>  </a:t>
            </a:r>
            <a:r>
              <a:rPr lang="en-US" altLang="zh-CN" sz="3000" dirty="0">
                <a:latin typeface="Calibri" panose="020F0502020204030204" pitchFamily="34" charset="0"/>
                <a:cs typeface="Calibri" panose="020F0502020204030204" pitchFamily="34" charset="0"/>
              </a:rPr>
              <a:t>capabilities.</a:t>
            </a:r>
            <a:endParaRPr lang="en-US" sz="3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35" name="Picture 34" descr="A close up of a sign&#10;&#10;Description automatically generated">
            <a:extLst>
              <a:ext uri="{FF2B5EF4-FFF2-40B4-BE49-F238E27FC236}">
                <a16:creationId xmlns:a16="http://schemas.microsoft.com/office/drawing/2014/main" id="{A488F7A3-3A48-4540-8050-A3E302EEA542}"/>
              </a:ext>
            </a:extLst>
          </p:cNvPr>
          <p:cNvPicPr>
            <a:picLocks noChangeAspect="1"/>
          </p:cNvPicPr>
          <p:nvPr/>
        </p:nvPicPr>
        <p:blipFill rotWithShape="1">
          <a:blip r:embed="rId6"/>
          <a:srcRect l="6425" t="-3330" r="8361" b="-1"/>
          <a:stretch/>
        </p:blipFill>
        <p:spPr>
          <a:xfrm>
            <a:off x="8838063" y="3313044"/>
            <a:ext cx="1547440" cy="1328243"/>
          </a:xfrm>
          <a:prstGeom prst="rect">
            <a:avLst/>
          </a:prstGeom>
        </p:spPr>
      </p:pic>
      <p:pic>
        <p:nvPicPr>
          <p:cNvPr id="37" name="Picture 36" descr="A close up of a logo&#10;&#10;Description automatically generated">
            <a:extLst>
              <a:ext uri="{FF2B5EF4-FFF2-40B4-BE49-F238E27FC236}">
                <a16:creationId xmlns:a16="http://schemas.microsoft.com/office/drawing/2014/main" id="{AABBCFCA-6EDB-1F45-A076-466EFA49FA66}"/>
              </a:ext>
            </a:extLst>
          </p:cNvPr>
          <p:cNvPicPr>
            <a:picLocks noChangeAspect="1"/>
          </p:cNvPicPr>
          <p:nvPr/>
        </p:nvPicPr>
        <p:blipFill>
          <a:blip r:embed="rId7"/>
          <a:stretch>
            <a:fillRect/>
          </a:stretch>
        </p:blipFill>
        <p:spPr>
          <a:xfrm>
            <a:off x="7607059" y="3288583"/>
            <a:ext cx="1428217" cy="142821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70C5036-CFF5-7546-98BB-9E711A265891}"/>
              </a:ext>
            </a:extLst>
          </p:cNvPr>
          <p:cNvPicPr>
            <a:picLocks noChangeAspect="1"/>
          </p:cNvPicPr>
          <p:nvPr/>
        </p:nvPicPr>
        <p:blipFill>
          <a:blip r:embed="rId8"/>
          <a:stretch>
            <a:fillRect/>
          </a:stretch>
        </p:blipFill>
        <p:spPr>
          <a:xfrm>
            <a:off x="304559" y="1541204"/>
            <a:ext cx="7302500" cy="3060700"/>
          </a:xfrm>
          <a:prstGeom prst="rect">
            <a:avLst/>
          </a:prstGeom>
        </p:spPr>
      </p:pic>
    </p:spTree>
    <p:extLst>
      <p:ext uri="{BB962C8B-B14F-4D97-AF65-F5344CB8AC3E}">
        <p14:creationId xmlns:p14="http://schemas.microsoft.com/office/powerpoint/2010/main" val="278312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altLang="zh-CN" dirty="0"/>
              <a:t>Reduction:</a:t>
            </a:r>
            <a:r>
              <a:rPr lang="zh-CN" altLang="en-US" dirty="0"/>
              <a:t> </a:t>
            </a:r>
            <a:r>
              <a:rPr lang="en-US" dirty="0"/>
              <a:t>Scalar &amp; Vector operation</a:t>
            </a: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5</a:t>
            </a:fld>
            <a:endParaRPr lang="en-US"/>
          </a:p>
        </p:txBody>
      </p:sp>
      <p:pic>
        <p:nvPicPr>
          <p:cNvPr id="6" name="Picture 5">
            <a:extLst>
              <a:ext uri="{FF2B5EF4-FFF2-40B4-BE49-F238E27FC236}">
                <a16:creationId xmlns:a16="http://schemas.microsoft.com/office/drawing/2014/main" id="{A1987B26-4FA0-7F48-B640-F95400F95F5A}"/>
              </a:ext>
            </a:extLst>
          </p:cNvPr>
          <p:cNvPicPr>
            <a:picLocks noChangeAspect="1"/>
          </p:cNvPicPr>
          <p:nvPr/>
        </p:nvPicPr>
        <p:blipFill rotWithShape="1">
          <a:blip r:embed="rId3"/>
          <a:srcRect l="1774" t="1994" r="51550" b="1"/>
          <a:stretch/>
        </p:blipFill>
        <p:spPr>
          <a:xfrm>
            <a:off x="1296785" y="1429789"/>
            <a:ext cx="2560320" cy="2216170"/>
          </a:xfrm>
          <a:prstGeom prst="rect">
            <a:avLst/>
          </a:prstGeom>
        </p:spPr>
      </p:pic>
    </p:spTree>
    <p:extLst>
      <p:ext uri="{BB962C8B-B14F-4D97-AF65-F5344CB8AC3E}">
        <p14:creationId xmlns:p14="http://schemas.microsoft.com/office/powerpoint/2010/main" val="425392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altLang="zh-CN" dirty="0"/>
              <a:t>Reduction:</a:t>
            </a:r>
            <a:r>
              <a:rPr lang="zh-CN" altLang="en-US" dirty="0"/>
              <a:t> </a:t>
            </a:r>
            <a:r>
              <a:rPr lang="en-US" dirty="0"/>
              <a:t>Scalar &amp; Vector operation</a:t>
            </a: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6</a:t>
            </a:fld>
            <a:endParaRPr lang="en-US"/>
          </a:p>
        </p:txBody>
      </p:sp>
      <p:pic>
        <p:nvPicPr>
          <p:cNvPr id="6" name="Picture 5">
            <a:extLst>
              <a:ext uri="{FF2B5EF4-FFF2-40B4-BE49-F238E27FC236}">
                <a16:creationId xmlns:a16="http://schemas.microsoft.com/office/drawing/2014/main" id="{A1987B26-4FA0-7F48-B640-F95400F95F5A}"/>
              </a:ext>
            </a:extLst>
          </p:cNvPr>
          <p:cNvPicPr>
            <a:picLocks noChangeAspect="1"/>
          </p:cNvPicPr>
          <p:nvPr/>
        </p:nvPicPr>
        <p:blipFill rotWithShape="1">
          <a:blip r:embed="rId3"/>
          <a:srcRect l="2380" t="1410" r="51550"/>
          <a:stretch/>
        </p:blipFill>
        <p:spPr>
          <a:xfrm>
            <a:off x="1330036" y="1416575"/>
            <a:ext cx="2527069" cy="2229383"/>
          </a:xfrm>
          <a:prstGeom prst="rect">
            <a:avLst/>
          </a:prstGeom>
        </p:spPr>
      </p:pic>
      <p:pic>
        <p:nvPicPr>
          <p:cNvPr id="8" name="Picture 7">
            <a:extLst>
              <a:ext uri="{FF2B5EF4-FFF2-40B4-BE49-F238E27FC236}">
                <a16:creationId xmlns:a16="http://schemas.microsoft.com/office/drawing/2014/main" id="{BB35BEF8-D0DD-8C4A-8556-E924A5EC2CF6}"/>
              </a:ext>
            </a:extLst>
          </p:cNvPr>
          <p:cNvPicPr>
            <a:picLocks noChangeAspect="1"/>
          </p:cNvPicPr>
          <p:nvPr/>
        </p:nvPicPr>
        <p:blipFill rotWithShape="1">
          <a:blip r:embed="rId3"/>
          <a:srcRect l="47373" t="705"/>
          <a:stretch/>
        </p:blipFill>
        <p:spPr>
          <a:xfrm>
            <a:off x="6234545" y="1416576"/>
            <a:ext cx="2886736" cy="2245316"/>
          </a:xfrm>
          <a:prstGeom prst="rect">
            <a:avLst/>
          </a:prstGeom>
        </p:spPr>
      </p:pic>
      <p:sp>
        <p:nvSpPr>
          <p:cNvPr id="3" name="Right Arrow 2">
            <a:extLst>
              <a:ext uri="{FF2B5EF4-FFF2-40B4-BE49-F238E27FC236}">
                <a16:creationId xmlns:a16="http://schemas.microsoft.com/office/drawing/2014/main" id="{D3EFD4B3-894B-0141-AC65-E72906548979}"/>
              </a:ext>
            </a:extLst>
          </p:cNvPr>
          <p:cNvSpPr/>
          <p:nvPr/>
        </p:nvSpPr>
        <p:spPr>
          <a:xfrm>
            <a:off x="4355180" y="2360815"/>
            <a:ext cx="1363975" cy="382385"/>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Tree>
    <p:extLst>
      <p:ext uri="{BB962C8B-B14F-4D97-AF65-F5344CB8AC3E}">
        <p14:creationId xmlns:p14="http://schemas.microsoft.com/office/powerpoint/2010/main" val="206460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CF6B-A503-4BD7-837D-8F1BA3CC84CB}"/>
              </a:ext>
            </a:extLst>
          </p:cNvPr>
          <p:cNvSpPr>
            <a:spLocks noGrp="1"/>
          </p:cNvSpPr>
          <p:nvPr>
            <p:ph type="title"/>
          </p:nvPr>
        </p:nvSpPr>
        <p:spPr/>
        <p:txBody>
          <a:bodyPr/>
          <a:lstStyle/>
          <a:p>
            <a:r>
              <a:rPr lang="en-US" altLang="zh-CN" dirty="0"/>
              <a:t>Reduction:</a:t>
            </a:r>
            <a:r>
              <a:rPr lang="zh-CN" altLang="en-US" dirty="0"/>
              <a:t> </a:t>
            </a:r>
            <a:r>
              <a:rPr lang="en-US" dirty="0"/>
              <a:t>Scalar &amp; Vector operation</a:t>
            </a:r>
          </a:p>
        </p:txBody>
      </p:sp>
      <p:sp>
        <p:nvSpPr>
          <p:cNvPr id="5" name="Slide Number Placeholder 4">
            <a:extLst>
              <a:ext uri="{FF2B5EF4-FFF2-40B4-BE49-F238E27FC236}">
                <a16:creationId xmlns:a16="http://schemas.microsoft.com/office/drawing/2014/main" id="{7D5647E6-E85E-4A8F-9639-4A8549311D72}"/>
              </a:ext>
            </a:extLst>
          </p:cNvPr>
          <p:cNvSpPr>
            <a:spLocks noGrp="1"/>
          </p:cNvSpPr>
          <p:nvPr>
            <p:ph type="sldNum" sz="quarter" idx="12"/>
          </p:nvPr>
        </p:nvSpPr>
        <p:spPr/>
        <p:txBody>
          <a:bodyPr/>
          <a:lstStyle/>
          <a:p>
            <a:fld id="{E462D27C-2EB4-9E48-9BE6-D6B712A3C663}" type="slidenum">
              <a:rPr lang="en-US" smtClean="0"/>
              <a:t>7</a:t>
            </a:fld>
            <a:endParaRPr lang="en-US"/>
          </a:p>
        </p:txBody>
      </p:sp>
      <p:pic>
        <p:nvPicPr>
          <p:cNvPr id="7" name="Picture 6">
            <a:extLst>
              <a:ext uri="{FF2B5EF4-FFF2-40B4-BE49-F238E27FC236}">
                <a16:creationId xmlns:a16="http://schemas.microsoft.com/office/drawing/2014/main" id="{1C1DADC7-091C-4FE2-B0EB-F577F97014ED}"/>
              </a:ext>
            </a:extLst>
          </p:cNvPr>
          <p:cNvPicPr>
            <a:picLocks noChangeAspect="1"/>
          </p:cNvPicPr>
          <p:nvPr/>
        </p:nvPicPr>
        <p:blipFill rotWithShape="1">
          <a:blip r:embed="rId3"/>
          <a:srcRect l="-294" t="4061" r="-57" b="45211"/>
          <a:stretch/>
        </p:blipFill>
        <p:spPr>
          <a:xfrm>
            <a:off x="2648102" y="4727146"/>
            <a:ext cx="6142106" cy="1600200"/>
          </a:xfrm>
          <a:prstGeom prst="rect">
            <a:avLst/>
          </a:prstGeom>
        </p:spPr>
      </p:pic>
      <p:pic>
        <p:nvPicPr>
          <p:cNvPr id="6" name="Picture 5">
            <a:extLst>
              <a:ext uri="{FF2B5EF4-FFF2-40B4-BE49-F238E27FC236}">
                <a16:creationId xmlns:a16="http://schemas.microsoft.com/office/drawing/2014/main" id="{A1987B26-4FA0-7F48-B640-F95400F95F5A}"/>
              </a:ext>
            </a:extLst>
          </p:cNvPr>
          <p:cNvPicPr>
            <a:picLocks noChangeAspect="1"/>
          </p:cNvPicPr>
          <p:nvPr/>
        </p:nvPicPr>
        <p:blipFill rotWithShape="1">
          <a:blip r:embed="rId4"/>
          <a:srcRect t="705" r="51550"/>
          <a:stretch/>
        </p:blipFill>
        <p:spPr>
          <a:xfrm>
            <a:off x="1199468" y="1400643"/>
            <a:ext cx="2657637" cy="2245316"/>
          </a:xfrm>
          <a:prstGeom prst="rect">
            <a:avLst/>
          </a:prstGeom>
        </p:spPr>
      </p:pic>
      <p:pic>
        <p:nvPicPr>
          <p:cNvPr id="8" name="Picture 7">
            <a:extLst>
              <a:ext uri="{FF2B5EF4-FFF2-40B4-BE49-F238E27FC236}">
                <a16:creationId xmlns:a16="http://schemas.microsoft.com/office/drawing/2014/main" id="{BB35BEF8-D0DD-8C4A-8556-E924A5EC2CF6}"/>
              </a:ext>
            </a:extLst>
          </p:cNvPr>
          <p:cNvPicPr>
            <a:picLocks noChangeAspect="1"/>
          </p:cNvPicPr>
          <p:nvPr/>
        </p:nvPicPr>
        <p:blipFill rotWithShape="1">
          <a:blip r:embed="rId4"/>
          <a:srcRect l="47373" t="705"/>
          <a:stretch/>
        </p:blipFill>
        <p:spPr>
          <a:xfrm>
            <a:off x="6234545" y="1416576"/>
            <a:ext cx="2886736" cy="2245316"/>
          </a:xfrm>
          <a:prstGeom prst="rect">
            <a:avLst/>
          </a:prstGeom>
        </p:spPr>
      </p:pic>
      <p:sp>
        <p:nvSpPr>
          <p:cNvPr id="3" name="Right Arrow 2">
            <a:extLst>
              <a:ext uri="{FF2B5EF4-FFF2-40B4-BE49-F238E27FC236}">
                <a16:creationId xmlns:a16="http://schemas.microsoft.com/office/drawing/2014/main" id="{D3EFD4B3-894B-0141-AC65-E72906548979}"/>
              </a:ext>
            </a:extLst>
          </p:cNvPr>
          <p:cNvSpPr/>
          <p:nvPr/>
        </p:nvSpPr>
        <p:spPr>
          <a:xfrm>
            <a:off x="4355180" y="2360815"/>
            <a:ext cx="1363975" cy="382385"/>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9" name="Content Placeholder 10">
            <a:extLst>
              <a:ext uri="{FF2B5EF4-FFF2-40B4-BE49-F238E27FC236}">
                <a16:creationId xmlns:a16="http://schemas.microsoft.com/office/drawing/2014/main" id="{C33C4D7B-40C0-934B-879A-1D05F11781EB}"/>
              </a:ext>
            </a:extLst>
          </p:cNvPr>
          <p:cNvSpPr txBox="1">
            <a:spLocks/>
          </p:cNvSpPr>
          <p:nvPr/>
        </p:nvSpPr>
        <p:spPr>
          <a:xfrm>
            <a:off x="1160675" y="3763733"/>
            <a:ext cx="8784544" cy="673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Calibri" panose="020F0502020204030204" pitchFamily="34" charset="0"/>
                <a:cs typeface="Calibri" panose="020F0502020204030204" pitchFamily="34" charset="0"/>
              </a:rPr>
              <a:t>AVXs with long vector load, store, and operations</a:t>
            </a:r>
          </a:p>
          <a:p>
            <a:pPr algn="just">
              <a:buFont typeface="Wingdings" pitchFamily="2" charset="2"/>
              <a:buChar char="v"/>
            </a:pPr>
            <a:r>
              <a:rPr lang="en-US" sz="1600" b="1" dirty="0">
                <a:latin typeface="Calibri" panose="020F0502020204030204" pitchFamily="34" charset="0"/>
                <a:cs typeface="Calibri" panose="020F0502020204030204" pitchFamily="34" charset="0"/>
              </a:rPr>
              <a:t>AVX2: 8 integers or floating- point    AVX512: 16 integers or floating-point</a:t>
            </a:r>
          </a:p>
        </p:txBody>
      </p:sp>
    </p:spTree>
    <p:extLst>
      <p:ext uri="{BB962C8B-B14F-4D97-AF65-F5344CB8AC3E}">
        <p14:creationId xmlns:p14="http://schemas.microsoft.com/office/powerpoint/2010/main" val="218582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5">
            <a:extLst>
              <a:ext uri="{FF2B5EF4-FFF2-40B4-BE49-F238E27FC236}">
                <a16:creationId xmlns:a16="http://schemas.microsoft.com/office/drawing/2014/main" id="{85AB2CC9-29B4-B740-BBCC-B6C91E3F85DC}"/>
              </a:ext>
            </a:extLst>
          </p:cNvPr>
          <p:cNvPicPr>
            <a:picLocks noChangeAspect="1"/>
          </p:cNvPicPr>
          <p:nvPr/>
        </p:nvPicPr>
        <p:blipFill>
          <a:blip r:embed="rId3"/>
          <a:stretch>
            <a:fillRect/>
          </a:stretch>
        </p:blipFill>
        <p:spPr>
          <a:xfrm>
            <a:off x="324914" y="1276746"/>
            <a:ext cx="4360311" cy="2385037"/>
          </a:xfrm>
          <a:prstGeom prst="rect">
            <a:avLst/>
          </a:prstGeom>
        </p:spPr>
      </p:pic>
      <p:sp>
        <p:nvSpPr>
          <p:cNvPr id="2" name="Title 1">
            <a:extLst>
              <a:ext uri="{FF2B5EF4-FFF2-40B4-BE49-F238E27FC236}">
                <a16:creationId xmlns:a16="http://schemas.microsoft.com/office/drawing/2014/main" id="{532D7208-2D4D-DE42-BF81-DDD502D04EE3}"/>
              </a:ext>
            </a:extLst>
          </p:cNvPr>
          <p:cNvSpPr>
            <a:spLocks noGrp="1"/>
          </p:cNvSpPr>
          <p:nvPr>
            <p:ph type="title"/>
          </p:nvPr>
        </p:nvSpPr>
        <p:spPr/>
        <p:txBody>
          <a:bodyPr>
            <a:normAutofit/>
          </a:bodyPr>
          <a:lstStyle/>
          <a:p>
            <a:r>
              <a:rPr lang="en-US" dirty="0"/>
              <a:t>Intel </a:t>
            </a:r>
            <a:r>
              <a:rPr lang="en-US" dirty="0">
                <a:latin typeface="Calibri" panose="020F0502020204030204" pitchFamily="34" charset="0"/>
                <a:cs typeface="Calibri" panose="020F0502020204030204" pitchFamily="34" charset="0"/>
              </a:rPr>
              <a:t>Advanced Vector Extension (AVXs)</a:t>
            </a:r>
            <a:endParaRPr lang="en-US" dirty="0"/>
          </a:p>
        </p:txBody>
      </p:sp>
      <p:sp>
        <p:nvSpPr>
          <p:cNvPr id="3" name="Content Placeholder 2">
            <a:extLst>
              <a:ext uri="{FF2B5EF4-FFF2-40B4-BE49-F238E27FC236}">
                <a16:creationId xmlns:a16="http://schemas.microsoft.com/office/drawing/2014/main" id="{1CBA1C31-FFA1-F943-8EFC-71FB6220B4E8}"/>
              </a:ext>
            </a:extLst>
          </p:cNvPr>
          <p:cNvSpPr>
            <a:spLocks noGrp="1"/>
          </p:cNvSpPr>
          <p:nvPr>
            <p:ph sz="half" idx="1"/>
          </p:nvPr>
        </p:nvSpPr>
        <p:spPr>
          <a:xfrm>
            <a:off x="365760" y="3813762"/>
            <a:ext cx="3424843" cy="2363201"/>
          </a:xfrm>
        </p:spPr>
        <p:txBody>
          <a:bodyPr>
            <a:normAutofit/>
          </a:bodyPr>
          <a:lstStyle/>
          <a:p>
            <a:pPr algn="just">
              <a:buFont typeface="Wingdings" pitchFamily="2" charset="2"/>
              <a:buChar char="v"/>
            </a:pPr>
            <a:r>
              <a:rPr lang="en-US" sz="2000" i="1" dirty="0">
                <a:latin typeface="Calibri" panose="020F0502020204030204" pitchFamily="34" charset="0"/>
                <a:cs typeface="Calibri" panose="020F0502020204030204" pitchFamily="34" charset="0"/>
              </a:rPr>
              <a:t>The lower 256-bits of the ZMM registers are aliased to the respective 256-bit YMM registers and the lower 128-bit are aliased to the respective 128-bit XMM registers.</a:t>
            </a:r>
          </a:p>
        </p:txBody>
      </p:sp>
      <p:sp>
        <p:nvSpPr>
          <p:cNvPr id="5" name="Slide Number Placeholder 4">
            <a:extLst>
              <a:ext uri="{FF2B5EF4-FFF2-40B4-BE49-F238E27FC236}">
                <a16:creationId xmlns:a16="http://schemas.microsoft.com/office/drawing/2014/main" id="{E2D0AE7F-CD53-524C-8D2C-AB264EBD0C0A}"/>
              </a:ext>
            </a:extLst>
          </p:cNvPr>
          <p:cNvSpPr>
            <a:spLocks noGrp="1"/>
          </p:cNvSpPr>
          <p:nvPr>
            <p:ph type="sldNum" sz="quarter" idx="12"/>
          </p:nvPr>
        </p:nvSpPr>
        <p:spPr/>
        <p:txBody>
          <a:bodyPr/>
          <a:lstStyle/>
          <a:p>
            <a:fld id="{E462D27C-2EB4-9E48-9BE6-D6B712A3C663}" type="slidenum">
              <a:rPr lang="en-US" smtClean="0"/>
              <a:t>8</a:t>
            </a:fld>
            <a:endParaRPr lang="en-US"/>
          </a:p>
        </p:txBody>
      </p:sp>
      <p:grpSp>
        <p:nvGrpSpPr>
          <p:cNvPr id="6" name="Group 5">
            <a:extLst>
              <a:ext uri="{FF2B5EF4-FFF2-40B4-BE49-F238E27FC236}">
                <a16:creationId xmlns:a16="http://schemas.microsoft.com/office/drawing/2014/main" id="{5A00D6E2-901B-FE42-9B9C-9297FBCD56E4}"/>
              </a:ext>
            </a:extLst>
          </p:cNvPr>
          <p:cNvGrpSpPr/>
          <p:nvPr/>
        </p:nvGrpSpPr>
        <p:grpSpPr>
          <a:xfrm>
            <a:off x="3077488" y="998170"/>
            <a:ext cx="7693891" cy="5451249"/>
            <a:chOff x="2032000" y="1280160"/>
            <a:chExt cx="7610764" cy="5268369"/>
          </a:xfrm>
        </p:grpSpPr>
        <p:graphicFrame>
          <p:nvGraphicFramePr>
            <p:cNvPr id="9" name="Diagram 8">
              <a:extLst>
                <a:ext uri="{FF2B5EF4-FFF2-40B4-BE49-F238E27FC236}">
                  <a16:creationId xmlns:a16="http://schemas.microsoft.com/office/drawing/2014/main" id="{97937D6C-3EEF-A147-932F-7710114ED05C}"/>
                </a:ext>
              </a:extLst>
            </p:cNvPr>
            <p:cNvGraphicFramePr/>
            <p:nvPr/>
          </p:nvGraphicFramePr>
          <p:xfrm>
            <a:off x="2032000" y="1280160"/>
            <a:ext cx="7610764" cy="48581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40770AA8-EF72-6E45-B602-3387B34B6236}"/>
                </a:ext>
              </a:extLst>
            </p:cNvPr>
            <p:cNvGraphicFramePr/>
            <p:nvPr>
              <p:extLst>
                <p:ext uri="{D42A27DB-BD31-4B8C-83A1-F6EECF244321}">
                  <p14:modId xmlns:p14="http://schemas.microsoft.com/office/powerpoint/2010/main" val="2651680051"/>
                </p:ext>
              </p:extLst>
            </p:nvPr>
          </p:nvGraphicFramePr>
          <p:xfrm>
            <a:off x="3044306" y="4001294"/>
            <a:ext cx="6103388" cy="25472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Tree>
    <p:extLst>
      <p:ext uri="{BB962C8B-B14F-4D97-AF65-F5344CB8AC3E}">
        <p14:creationId xmlns:p14="http://schemas.microsoft.com/office/powerpoint/2010/main" val="106475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A7E5-D572-684A-BB86-D4B34231DE6A}"/>
              </a:ext>
            </a:extLst>
          </p:cNvPr>
          <p:cNvSpPr>
            <a:spLocks noGrp="1"/>
          </p:cNvSpPr>
          <p:nvPr>
            <p:ph type="title"/>
          </p:nvPr>
        </p:nvSpPr>
        <p:spPr/>
        <p:txBody>
          <a:bodyPr/>
          <a:lstStyle/>
          <a:p>
            <a:r>
              <a:rPr lang="en-US" altLang="en-US" dirty="0"/>
              <a:t>Motivation: </a:t>
            </a:r>
            <a:r>
              <a:rPr lang="en-US" dirty="0"/>
              <a:t>MPI reduction operation</a:t>
            </a:r>
          </a:p>
        </p:txBody>
      </p:sp>
      <p:sp>
        <p:nvSpPr>
          <p:cNvPr id="3" name="Content Placeholder 2">
            <a:extLst>
              <a:ext uri="{FF2B5EF4-FFF2-40B4-BE49-F238E27FC236}">
                <a16:creationId xmlns:a16="http://schemas.microsoft.com/office/drawing/2014/main" id="{4BA749A7-FFD5-8344-BEAF-84566E2C7ADB}"/>
              </a:ext>
            </a:extLst>
          </p:cNvPr>
          <p:cNvSpPr>
            <a:spLocks noGrp="1"/>
          </p:cNvSpPr>
          <p:nvPr>
            <p:ph sz="half" idx="1"/>
          </p:nvPr>
        </p:nvSpPr>
        <p:spPr>
          <a:xfrm>
            <a:off x="365760" y="1825624"/>
            <a:ext cx="9878907" cy="2152996"/>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55000" lnSpcReduction="20000"/>
          </a:bodyPr>
          <a:lstStyle/>
          <a:p>
            <a:pPr>
              <a:buFont typeface="Wingdings" pitchFamily="2" charset="2"/>
              <a:buChar char="v"/>
            </a:pPr>
            <a:r>
              <a:rPr lang="en-US" sz="3200" b="1" dirty="0">
                <a:latin typeface="Calibri" panose="020F0502020204030204" pitchFamily="34" charset="0"/>
                <a:cs typeface="Calibri" panose="020F0502020204030204" pitchFamily="34" charset="0"/>
              </a:rPr>
              <a:t>Traditional HPC application</a:t>
            </a:r>
          </a:p>
          <a:p>
            <a:pPr marL="0" indent="0">
              <a:buNone/>
            </a:pPr>
            <a:endParaRPr lang="en-US" dirty="0">
              <a:latin typeface="Calibri" panose="020F0502020204030204" pitchFamily="34" charset="0"/>
              <a:cs typeface="Calibri" panose="020F0502020204030204" pitchFamily="34" charset="0"/>
            </a:endParaRPr>
          </a:p>
          <a:p>
            <a:pPr lvl="1" algn="just">
              <a:buFont typeface="Wingdings" pitchFamily="2" charset="2"/>
              <a:buChar char="v"/>
            </a:pPr>
            <a:r>
              <a:rPr lang="en-US" sz="3200" dirty="0">
                <a:latin typeface="Calibri" panose="020F0502020204030204" pitchFamily="34" charset="0"/>
                <a:cs typeface="Calibri" panose="020F0502020204030204" pitchFamily="34" charset="0"/>
              </a:rPr>
              <a:t>Computation-oriented collective operations such as MPI_Allreduce and MPI_Reduce perform reductions on data along with the communications performed by collectives.</a:t>
            </a:r>
          </a:p>
          <a:p>
            <a:pPr marL="457200" lvl="1" indent="0" algn="just">
              <a:buNone/>
            </a:pPr>
            <a:r>
              <a:rPr lang="en-US" sz="3200" dirty="0">
                <a:latin typeface="Calibri" panose="020F0502020204030204" pitchFamily="34" charset="0"/>
                <a:cs typeface="Calibri" panose="020F0502020204030204" pitchFamily="34" charset="0"/>
              </a:rPr>
              <a:t> </a:t>
            </a:r>
          </a:p>
          <a:p>
            <a:pPr lvl="1" algn="just">
              <a:buFont typeface="Wingdings" pitchFamily="2" charset="2"/>
              <a:buChar char="v"/>
            </a:pPr>
            <a:r>
              <a:rPr lang="en-US" sz="3200" dirty="0">
                <a:latin typeface="Calibri" panose="020F0502020204030204" pitchFamily="34" charset="0"/>
                <a:cs typeface="Calibri" panose="020F0502020204030204" pitchFamily="34" charset="0"/>
              </a:rPr>
              <a:t>Optimizations in </a:t>
            </a:r>
            <a:r>
              <a:rPr lang="en-US" sz="3300" dirty="0">
                <a:latin typeface="Calibri" panose="020F0502020204030204" pitchFamily="34" charset="0"/>
                <a:cs typeface="Calibri" panose="020F0502020204030204" pitchFamily="34" charset="0"/>
              </a:rPr>
              <a:t>each reduction operation drives up the collective performance, which benefits the overall application performance. </a:t>
            </a:r>
          </a:p>
          <a:p>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3B42DAD4-1787-DF47-A1F2-227C3FF3881D}"/>
              </a:ext>
            </a:extLst>
          </p:cNvPr>
          <p:cNvSpPr>
            <a:spLocks noGrp="1"/>
          </p:cNvSpPr>
          <p:nvPr>
            <p:ph sz="half" idx="2"/>
          </p:nvPr>
        </p:nvSpPr>
        <p:spPr>
          <a:xfrm>
            <a:off x="365760" y="4181303"/>
            <a:ext cx="9878907" cy="2152996"/>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55000" lnSpcReduction="20000"/>
          </a:bodyPr>
          <a:lstStyle/>
          <a:p>
            <a:pPr>
              <a:buFont typeface="Wingdings" pitchFamily="2" charset="2"/>
              <a:buChar char="v"/>
            </a:pPr>
            <a:r>
              <a:rPr lang="en-US" sz="3200" b="1" dirty="0"/>
              <a:t>Machine learning and distribute training</a:t>
            </a:r>
          </a:p>
          <a:p>
            <a:pPr>
              <a:buFont typeface="Wingdings" pitchFamily="2" charset="2"/>
              <a:buChar char="v"/>
            </a:pPr>
            <a:endParaRPr lang="en-US" dirty="0"/>
          </a:p>
          <a:p>
            <a:pPr lvl="1">
              <a:buFont typeface="Wingdings" pitchFamily="2" charset="2"/>
              <a:buChar char="v"/>
            </a:pPr>
            <a:r>
              <a:rPr lang="en-US" sz="3200" dirty="0">
                <a:latin typeface="Calibri" panose="020F0502020204030204" pitchFamily="34" charset="0"/>
                <a:cs typeface="Calibri" panose="020F0502020204030204" pitchFamily="34" charset="0"/>
              </a:rPr>
              <a:t>Reduction of the gradients</a:t>
            </a:r>
          </a:p>
          <a:p>
            <a:pPr lvl="1">
              <a:buFont typeface="Wingdings" pitchFamily="2" charset="2"/>
              <a:buChar char="v"/>
            </a:pPr>
            <a:endParaRPr lang="en-US" sz="3200" dirty="0">
              <a:latin typeface="Calibri" panose="020F0502020204030204" pitchFamily="34" charset="0"/>
              <a:cs typeface="Calibri" panose="020F0502020204030204" pitchFamily="34" charset="0"/>
            </a:endParaRPr>
          </a:p>
          <a:p>
            <a:pPr lvl="1">
              <a:buFont typeface="Wingdings" pitchFamily="2" charset="2"/>
              <a:buChar char="v"/>
            </a:pPr>
            <a:r>
              <a:rPr lang="en-US" sz="3200" dirty="0">
                <a:latin typeface="Calibri" panose="020F0502020204030204" pitchFamily="34" charset="0"/>
                <a:cs typeface="Calibri" panose="020F0502020204030204" pitchFamily="34" charset="0"/>
              </a:rPr>
              <a:t>Number of reduction operations is significant during single run.</a:t>
            </a:r>
          </a:p>
          <a:p>
            <a:pPr lvl="1">
              <a:buFont typeface="Wingdings" pitchFamily="2" charset="2"/>
              <a:buChar char="v"/>
            </a:pPr>
            <a:endParaRPr lang="en-US" sz="3200" dirty="0">
              <a:latin typeface="Calibri" panose="020F0502020204030204" pitchFamily="34" charset="0"/>
              <a:cs typeface="Calibri" panose="020F0502020204030204" pitchFamily="34" charset="0"/>
            </a:endParaRPr>
          </a:p>
          <a:p>
            <a:pPr lvl="1">
              <a:buFont typeface="Wingdings" pitchFamily="2" charset="2"/>
              <a:buChar char="v"/>
            </a:pPr>
            <a:r>
              <a:rPr lang="en-US" sz="3200" dirty="0">
                <a:latin typeface="Calibri" panose="020F0502020204030204" pitchFamily="34" charset="0"/>
                <a:cs typeface="Calibri" panose="020F0502020204030204" pitchFamily="34" charset="0"/>
              </a:rPr>
              <a:t>The data size used by each reduction operation is extremely large (with an extensive training model, the data could be in the hundreds of megabytes). </a:t>
            </a:r>
          </a:p>
        </p:txBody>
      </p:sp>
      <p:sp>
        <p:nvSpPr>
          <p:cNvPr id="5" name="Slide Number Placeholder 4">
            <a:extLst>
              <a:ext uri="{FF2B5EF4-FFF2-40B4-BE49-F238E27FC236}">
                <a16:creationId xmlns:a16="http://schemas.microsoft.com/office/drawing/2014/main" id="{E8664207-7EB7-5A42-AF92-D02988800EE1}"/>
              </a:ext>
            </a:extLst>
          </p:cNvPr>
          <p:cNvSpPr>
            <a:spLocks noGrp="1"/>
          </p:cNvSpPr>
          <p:nvPr>
            <p:ph type="sldNum" sz="quarter" idx="12"/>
          </p:nvPr>
        </p:nvSpPr>
        <p:spPr/>
        <p:txBody>
          <a:bodyPr/>
          <a:lstStyle/>
          <a:p>
            <a:fld id="{E462D27C-2EB4-9E48-9BE6-D6B712A3C663}" type="slidenum">
              <a:rPr lang="en-US" smtClean="0"/>
              <a:t>9</a:t>
            </a:fld>
            <a:endParaRPr lang="en-US"/>
          </a:p>
        </p:txBody>
      </p:sp>
      <p:cxnSp>
        <p:nvCxnSpPr>
          <p:cNvPr id="7" name="Straight Connector 6">
            <a:extLst>
              <a:ext uri="{FF2B5EF4-FFF2-40B4-BE49-F238E27FC236}">
                <a16:creationId xmlns:a16="http://schemas.microsoft.com/office/drawing/2014/main" id="{473615C3-9A76-0645-B9ED-FC5765C7A47B}"/>
              </a:ext>
            </a:extLst>
          </p:cNvPr>
          <p:cNvCxnSpPr/>
          <p:nvPr/>
        </p:nvCxnSpPr>
        <p:spPr>
          <a:xfrm>
            <a:off x="324914" y="3978620"/>
            <a:ext cx="99197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55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L 2020" id="{D4FC0F2F-48EC-304A-A62E-61D2FB6C17F8}" vid="{CFBC2B02-B3D0-6643-8800-B8FFCCC4BB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BEB11FB072BE4BAC20F98D5D833245" ma:contentTypeVersion="12" ma:contentTypeDescription="Create a new document." ma:contentTypeScope="" ma:versionID="fcf2fc3fd6dd6b5bf7bc03f25e0b7980">
  <xsd:schema xmlns:xsd="http://www.w3.org/2001/XMLSchema" xmlns:xs="http://www.w3.org/2001/XMLSchema" xmlns:p="http://schemas.microsoft.com/office/2006/metadata/properties" xmlns:ns3="09c59ec3-342d-4f74-9c9c-c14698a63b8c" xmlns:ns4="30bb7b9e-681b-4008-8674-b4b4c1fb1fc0" targetNamespace="http://schemas.microsoft.com/office/2006/metadata/properties" ma:root="true" ma:fieldsID="9cbd62acea9da9182174fe67377964af" ns3:_="" ns4:_="">
    <xsd:import namespace="09c59ec3-342d-4f74-9c9c-c14698a63b8c"/>
    <xsd:import namespace="30bb7b9e-681b-4008-8674-b4b4c1fb1fc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59ec3-342d-4f74-9c9c-c14698a63b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b7b9e-681b-4008-8674-b4b4c1fb1f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D80A72-7419-4D67-99BA-C84D7FEB2BC3}">
  <ds:schemaRefs>
    <ds:schemaRef ds:uri="http://schemas.microsoft.com/sharepoint/v3/contenttype/forms"/>
  </ds:schemaRefs>
</ds:datastoreItem>
</file>

<file path=customXml/itemProps2.xml><?xml version="1.0" encoding="utf-8"?>
<ds:datastoreItem xmlns:ds="http://schemas.openxmlformats.org/officeDocument/2006/customXml" ds:itemID="{F5594B66-DE73-447A-B275-212827A4F6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59ec3-342d-4f74-9c9c-c14698a63b8c"/>
    <ds:schemaRef ds:uri="30bb7b9e-681b-4008-8674-b4b4c1fb1f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A5807C-A84A-430A-8550-C6FE21117B1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{601ED1E5-7AD4-9D47-AABE-3CDFF3126F06}tf10001072</Template>
  <TotalTime>6199</TotalTime>
  <Words>1863</Words>
  <Application>Microsoft Macintosh PowerPoint</Application>
  <PresentationFormat>Widescreen</PresentationFormat>
  <Paragraphs>190</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Franklin Gothic Medium</vt:lpstr>
      <vt:lpstr>Wingdings</vt:lpstr>
      <vt:lpstr>Office Theme</vt:lpstr>
      <vt:lpstr>Using Advanced Vector Extensions AVX-512 for MPI Reductions </vt:lpstr>
      <vt:lpstr>Outline</vt:lpstr>
      <vt:lpstr>PowerPoint Presentation</vt:lpstr>
      <vt:lpstr>Why MPI: Supercomputer, Cloud computing, Distributed ML</vt:lpstr>
      <vt:lpstr>Reduction: Scalar &amp; Vector operation</vt:lpstr>
      <vt:lpstr>Reduction: Scalar &amp; Vector operation</vt:lpstr>
      <vt:lpstr>Reduction: Scalar &amp; Vector operation</vt:lpstr>
      <vt:lpstr>Intel Advanced Vector Extension (AVXs)</vt:lpstr>
      <vt:lpstr>Motivation: MPI reduction operation</vt:lpstr>
      <vt:lpstr>AVXs intrinsic</vt:lpstr>
      <vt:lpstr>PowerPoint Presentation</vt:lpstr>
      <vt:lpstr>Design and implementation in Open MPI</vt:lpstr>
      <vt:lpstr>Design and implementation in Open MPI</vt:lpstr>
      <vt:lpstr>Design and implementation in Open MPI</vt:lpstr>
      <vt:lpstr>Fully optimization (avx512 -&gt; avx2 -&gt; avx -&gt; Duff device)</vt:lpstr>
      <vt:lpstr>Deep Learning Application Evaluation</vt:lpstr>
      <vt:lpstr>Performance tool evaluation (PAPI)</vt:lpstr>
      <vt:lpstr>Performance tool evaluation (PAPI)</vt:lpstr>
      <vt:lpstr>Experimental evaluation</vt:lpstr>
      <vt:lpstr>Conclusion &amp; Future work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 Zhong</dc:creator>
  <cp:lastModifiedBy>dong zhong</cp:lastModifiedBy>
  <cp:revision>68</cp:revision>
  <dcterms:created xsi:type="dcterms:W3CDTF">2020-08-10T18:49:16Z</dcterms:created>
  <dcterms:modified xsi:type="dcterms:W3CDTF">2020-09-10T17:37:43Z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0x010100BFBEB11FB072BE4BAC20F98D5D833245</vt:lpwstr>
  </property>
</Properties>
</file>