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5" r:id="rId4"/>
    <p:sldId id="273" r:id="rId5"/>
    <p:sldId id="261" r:id="rId6"/>
    <p:sldId id="276" r:id="rId7"/>
    <p:sldId id="262" r:id="rId8"/>
    <p:sldId id="274" r:id="rId9"/>
    <p:sldId id="279" r:id="rId10"/>
    <p:sldId id="263" r:id="rId11"/>
    <p:sldId id="277" r:id="rId12"/>
    <p:sldId id="278" r:id="rId13"/>
    <p:sldId id="272" r:id="rId14"/>
    <p:sldId id="269" r:id="rId15"/>
    <p:sldId id="270" r:id="rId16"/>
    <p:sldId id="25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2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>
      <p:cViewPr>
        <p:scale>
          <a:sx n="112" d="100"/>
          <a:sy n="112" d="100"/>
        </p:scale>
        <p:origin x="440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1504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3AC9AA-6799-4AEB-ACDA-428A5061089B}" type="datetimeFigureOut">
              <a:rPr lang="en-US" smtClean="0"/>
              <a:t>9/22/20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0AC409-79C7-4624-9253-1F3ADFCDB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4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3AC9AA-6799-4AEB-ACDA-428A5061089B}" type="datetimeFigureOut">
              <a:rPr lang="en-US" smtClean="0"/>
              <a:t>9/22/20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0AC409-79C7-4624-9253-1F3ADFCDB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2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746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98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98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6420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2175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8896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111750" cy="51054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76451"/>
            <a:ext cx="3008313" cy="394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828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2225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971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0679712-174C-384C-A95F-AB66B8790C54}"/>
              </a:ext>
            </a:extLst>
          </p:cNvPr>
          <p:cNvSpPr/>
          <p:nvPr userDrawn="1"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328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32858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45DF9F-444B-FE40-94A3-88916AA5C3F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214" y="167640"/>
            <a:ext cx="4041648" cy="59436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EB980BE-20D0-7E4B-993B-4CD8BD2FAC82}"/>
              </a:ext>
            </a:extLst>
          </p:cNvPr>
          <p:cNvSpPr/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D89B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32858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48A14C6-672F-5E4E-B89C-8E6F140288A5}"/>
              </a:ext>
            </a:extLst>
          </p:cNvPr>
          <p:cNvGrpSpPr/>
          <p:nvPr userDrawn="1"/>
        </p:nvGrpSpPr>
        <p:grpSpPr>
          <a:xfrm>
            <a:off x="931462" y="6606176"/>
            <a:ext cx="7281076" cy="257686"/>
            <a:chOff x="1168400" y="6606176"/>
            <a:chExt cx="7281076" cy="25768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B373FC1-B1F6-2745-9D79-931F8CB2CA8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16383"/>
            <a:stretch/>
          </p:blipFill>
          <p:spPr>
            <a:xfrm>
              <a:off x="1168400" y="6606176"/>
              <a:ext cx="1219200" cy="215379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E1288268-7CA1-5A42-BDC2-24E18AE35BE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3799" y="6629400"/>
              <a:ext cx="5985677" cy="2344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9770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i="0" kern="1200">
          <a:solidFill>
            <a:srgbClr val="032858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Derek-schafter@utc.edu" TargetMode="External"/><Relationship Id="rId2" Type="http://schemas.openxmlformats.org/officeDocument/2006/relationships/hyperlink" Target="mailto:d.holmes@epcc.ed.ac.uk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Tony-skjellum@utc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06E4DEB-6D00-2C40-B73F-9C6775C88FAA}"/>
              </a:ext>
            </a:extLst>
          </p:cNvPr>
          <p:cNvSpPr/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328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32858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BCFE265-511C-4543-89A3-4936D046C1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214" y="167640"/>
            <a:ext cx="4041648" cy="59436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96919092-B698-DE47-92C6-4001260CC18B}"/>
              </a:ext>
            </a:extLst>
          </p:cNvPr>
          <p:cNvSpPr/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D89B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32858"/>
              </a:solidFill>
            </a:endParaRPr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2C115435-2895-5040-8D64-CDA70FA41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2225" y="6550025"/>
            <a:ext cx="14795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algn="ctr">
              <a:defRPr/>
            </a:pPr>
            <a:r>
              <a:rPr lang="en-US" sz="1400">
                <a:solidFill>
                  <a:srgbClr val="032858"/>
                </a:solidFill>
                <a:latin typeface="Times New Roman" charset="0"/>
                <a:cs typeface="Times New Roman" charset="0"/>
              </a:rPr>
              <a:t>We Shall Achieve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4238" y="2968625"/>
            <a:ext cx="8229600" cy="12192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0"/>
                <a:cs typeface="ヒラギノ角ゴ Pro W3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Why is MPI (perceived to be) so complex?</a:t>
            </a:r>
          </a:p>
          <a:p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Daniel Holmes (EPCC), Derek Schafer, 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Anthony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Skjellum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—speaker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EuroMPI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2020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95400" y="5410200"/>
            <a:ext cx="64008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endParaRPr lang="en-US" sz="1400" b="1" i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</a:pPr>
            <a:endParaRPr lang="en-US" sz="1400" b="1" i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</a:pPr>
            <a:endParaRPr lang="en-US" sz="2200" b="1" i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sz="2200" b="1" i="1" dirty="0">
                <a:latin typeface="Arial" pitchFamily="34" charset="0"/>
                <a:cs typeface="Arial" pitchFamily="34" charset="0"/>
              </a:rPr>
              <a:t>September 23, 2020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A865D0-4DE8-5949-9C62-FB6D8B15A7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444445"/>
            <a:ext cx="6553200" cy="138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38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762001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Does strong progress simplify</a:t>
            </a:r>
            <a:b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</a:br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Performance Portability of MPI Programs?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2209800"/>
            <a:ext cx="8229600" cy="389485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862EF7-68A9-5E42-8381-E76CFD5BA6AB}"/>
              </a:ext>
            </a:extLst>
          </p:cNvPr>
          <p:cNvSpPr txBox="1">
            <a:spLocks/>
          </p:cNvSpPr>
          <p:nvPr/>
        </p:nvSpPr>
        <p:spPr>
          <a:xfrm>
            <a:off x="457200" y="2462783"/>
            <a:ext cx="8229600" cy="389485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Decouples execution of MPI program from execution of MPI library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Overlapping strategies can be much more complex than non-overlapping strategies in user code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Predictability can be enhanced by strong progress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Strong local – cannot be multimodal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Weak local – can be multimodal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Better predictability can help achieve better overlap and load balance</a:t>
            </a:r>
          </a:p>
        </p:txBody>
      </p:sp>
    </p:spTree>
    <p:extLst>
      <p:ext uri="{BB962C8B-B14F-4D97-AF65-F5344CB8AC3E}">
        <p14:creationId xmlns:p14="http://schemas.microsoft.com/office/powerpoint/2010/main" val="3909273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Does strong progress simplify</a:t>
            </a:r>
            <a:b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</a:br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Testing of MPI Programs?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2057400"/>
            <a:ext cx="8229600" cy="389485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Simplicity of a strong progress engine can help eliminate bugs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Positive Testing:  Exercise underlying implementation features with greater predictability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Negative Testing: Should fail as fast or faster than with weak progress.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Non-execution-based Testing: Avoid cooperative progress tricks and coding around weak progress may simplify applications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Overall, yes, helps test for better performance and scalability; no help for correctness.  </a:t>
            </a:r>
          </a:p>
        </p:txBody>
      </p:sp>
    </p:spTree>
    <p:extLst>
      <p:ext uri="{BB962C8B-B14F-4D97-AF65-F5344CB8AC3E}">
        <p14:creationId xmlns:p14="http://schemas.microsoft.com/office/powerpoint/2010/main" val="3315169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Does strong progress simplify</a:t>
            </a:r>
            <a:b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</a:br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Testing of MPI Programs?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2057400"/>
            <a:ext cx="8229600" cy="389485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Weak progress actually makes some classes of correct programs incorrect!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Works only with strong progress…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Sender side:			Receiver side: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MPI_ISSEND			--- MPI_MPROBE</a:t>
            </a:r>
          </a:p>
          <a:p>
            <a:pPr lvl="1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Await_signal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		--- MPI_MRECV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MPI_WAIT			---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send_signal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Impacts composability with other programming models</a:t>
            </a:r>
          </a:p>
        </p:txBody>
      </p:sp>
    </p:spTree>
    <p:extLst>
      <p:ext uri="{BB962C8B-B14F-4D97-AF65-F5344CB8AC3E}">
        <p14:creationId xmlns:p14="http://schemas.microsoft.com/office/powerpoint/2010/main" val="287347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Does strong progress simplify fault tolerance?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389485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 evidence in what we studied so far.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236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Is Weak Progress Necessary?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389485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Must It be the Default? 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Not necessary.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Strong and Weak Progress Co-Exist?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686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Summary/Conclusions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44958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Strong progress has a material and, in general, positive impact on MPI applications, implementations, and their software engineering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Some benefits can only be achieved by disallowing weak progress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Classes of correct programs and compositions of models grows under strong progress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Composition of multiple models in a user program can easily fail under weak progress or competing progress models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Please read our paper, lots more there!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Ex: Diagrams illustrating the impacts on an MPI operation under strong progress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“Part 2” will continue the theme of MPI complexity with other aspects of MPI</a:t>
            </a:r>
          </a:p>
        </p:txBody>
      </p:sp>
    </p:spTree>
    <p:extLst>
      <p:ext uri="{BB962C8B-B14F-4D97-AF65-F5344CB8AC3E}">
        <p14:creationId xmlns:p14="http://schemas.microsoft.com/office/powerpoint/2010/main" val="3152116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Acknowledgements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389485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Daniel Holmes – EPCC &amp;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EPiGRAM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-HG Project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Derek Schafer, Anthony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Skjellum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National Science Foundation,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DOE/NNSA PSAAP III Center – CUP-ECS,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LLNL and Sandia National Laboratories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UTC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SimCenter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Contacts: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d.holmes@epcc.ed.ac.uk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Derek-schafer@utc.edu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Tony-skjellum@utc.edu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668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Outline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389485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Subtitle: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Part 1: Does strong progress simplify MPI?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Principles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Strong vs. Weak Progress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Complexity of Natural Language Expression of Specs.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Does strong progress simplify 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performance portability?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testing of MPI programs?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testing of MPI implementations?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Fault tolerance for MPI?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Weak Progress necessary? [Hint: No.]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596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Background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4191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Strong progress is optional in MPI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This paper posits that strong progress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Simplifies the semantic logic of MPI and/or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Improves the opportunity for performance-portability of an MPI program [and high quality MPI implementation] and/or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Aids reasoning about errors and faults in MPI program</a:t>
            </a:r>
          </a:p>
          <a:p>
            <a:pPr marL="457200" lvl="1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Weak progress is not necessary on any multicomputer/cluster hardware we can conceive of over past 35 years</a:t>
            </a: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Natural language vs. formal specifications – big differences in specificity and clarity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66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Principles [for better MPI]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389485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must be clear to programs what is required to write correct programs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must be clear to MPI library implementers what is required of a correct MPI library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should be clear to both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required for good performance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needed to perform error handling</a:t>
            </a:r>
          </a:p>
        </p:txBody>
      </p:sp>
    </p:spTree>
    <p:extLst>
      <p:ext uri="{BB962C8B-B14F-4D97-AF65-F5344CB8AC3E}">
        <p14:creationId xmlns:p14="http://schemas.microsoft.com/office/powerpoint/2010/main" val="18561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Strong vs. Weak Progress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42672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Whether data moves or not without intervention of calls to the library from the user thread at sender/receiver processes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Kinds: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Weak:</a:t>
            </a:r>
          </a:p>
          <a:p>
            <a:pPr lvl="2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Cooperative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Strong: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Coercive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Co-located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Concurrent</a:t>
            </a:r>
          </a:p>
          <a:p>
            <a:pPr lvl="2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Offload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776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Strong vs. Weak Progress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389485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Does strong progress simplify the specification?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assert that strong progress simplifies describing the specification for a “future MPI”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66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Complexity of Natural Language Expression of Specifications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2209800"/>
            <a:ext cx="8229600" cy="389485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Requiring strong progress, which is in effect more restrictive, should lead to simpler expressive standard language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Unlike natural language, formal mathematical languages can be utterly unambiguous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Conclusion: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Formal language expressiveness is needed for MPI semantic terms and concepts</a:t>
            </a:r>
          </a:p>
        </p:txBody>
      </p:sp>
    </p:spTree>
    <p:extLst>
      <p:ext uri="{BB962C8B-B14F-4D97-AF65-F5344CB8AC3E}">
        <p14:creationId xmlns:p14="http://schemas.microsoft.com/office/powerpoint/2010/main" val="344727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Summary of proposed changes to MPI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4191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Semantic Terms: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Replace the definitions of local and non-local as follows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Strong Local: A procedure is strong local if its return does not depend on other procedures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Weak Local: A procedure is weak local if its return depends on other processes but not on an MPI procedure call(s) on other processes 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Non-Local:  A procedure is non-local if its returns depends on at least one specified MPI procedure call at one or more processes in a group of processes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Synchronizing: A procedure is synchronizing if its return depends on the same MPI procedure call at all other processes in the participating group of processes.</a:t>
            </a:r>
          </a:p>
        </p:txBody>
      </p:sp>
    </p:spTree>
    <p:extLst>
      <p:ext uri="{BB962C8B-B14F-4D97-AF65-F5344CB8AC3E}">
        <p14:creationId xmlns:p14="http://schemas.microsoft.com/office/powerpoint/2010/main" val="1204067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762001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032858"/>
                </a:solidFill>
                <a:latin typeface="Arial Black" panose="020B0A04020102020204" pitchFamily="34" charset="0"/>
              </a:rPr>
              <a:t>Summary of proposed changes to MPI</a:t>
            </a: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457200" y="1828800"/>
            <a:ext cx="8229600" cy="44196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Semantic Terms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con’d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Explicitly require strong progress and prohibit weak progress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Provide a new MPI mechanism that allows the user to choose or negotiate which progress model will be used by MPI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Point-to-point chapter: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Deprecate all send modes except synchronous mode.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Collective chapter: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Add examples that illustrate potential performance and error-handling pitfalls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Single-sided (RMA) chapter: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Add examples that illustrate potential performance and error-handling pitfalls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957632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964</Words>
  <Application>Microsoft Macintosh PowerPoint</Application>
  <PresentationFormat>On-screen Show (4:3)</PresentationFormat>
  <Paragraphs>131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Times New Roman</vt:lpstr>
      <vt:lpstr>Office Theme</vt:lpstr>
      <vt:lpstr>PowerPoint Presentation</vt:lpstr>
      <vt:lpstr>Outline</vt:lpstr>
      <vt:lpstr>Background</vt:lpstr>
      <vt:lpstr>Principles [for better MPI]</vt:lpstr>
      <vt:lpstr>Strong vs. Weak Progress</vt:lpstr>
      <vt:lpstr>Strong vs. Weak Progress</vt:lpstr>
      <vt:lpstr>Complexity of Natural Language Expression of Specifications</vt:lpstr>
      <vt:lpstr>Summary of proposed changes to MPI</vt:lpstr>
      <vt:lpstr>Summary of proposed changes to MPI</vt:lpstr>
      <vt:lpstr>Does strong progress simplify Performance Portability of MPI Programs?</vt:lpstr>
      <vt:lpstr>Does strong progress simplify Testing of MPI Programs?</vt:lpstr>
      <vt:lpstr>Does strong progress simplify Testing of MPI Programs?</vt:lpstr>
      <vt:lpstr>Does strong progress simplify fault tolerance?</vt:lpstr>
      <vt:lpstr>Is Weak Progress Necessary?</vt:lpstr>
      <vt:lpstr>Summary/Conclusions</vt:lpstr>
      <vt:lpstr>Acknowledgements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beeland</dc:creator>
  <cp:lastModifiedBy>Skjellum, Anthony</cp:lastModifiedBy>
  <cp:revision>24</cp:revision>
  <dcterms:created xsi:type="dcterms:W3CDTF">2016-07-20T12:36:34Z</dcterms:created>
  <dcterms:modified xsi:type="dcterms:W3CDTF">2020-09-22T21:42:28Z</dcterms:modified>
</cp:coreProperties>
</file>