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304" r:id="rId3"/>
    <p:sldId id="287" r:id="rId4"/>
    <p:sldId id="290" r:id="rId5"/>
    <p:sldId id="303" r:id="rId6"/>
    <p:sldId id="305" r:id="rId7"/>
    <p:sldId id="316" r:id="rId8"/>
    <p:sldId id="293" r:id="rId9"/>
    <p:sldId id="294" r:id="rId10"/>
    <p:sldId id="306" r:id="rId11"/>
    <p:sldId id="307" r:id="rId12"/>
    <p:sldId id="295" r:id="rId13"/>
    <p:sldId id="308" r:id="rId14"/>
    <p:sldId id="309" r:id="rId15"/>
    <p:sldId id="310" r:id="rId16"/>
    <p:sldId id="296" r:id="rId17"/>
    <p:sldId id="311" r:id="rId18"/>
    <p:sldId id="312" r:id="rId19"/>
    <p:sldId id="317" r:id="rId20"/>
    <p:sldId id="319" r:id="rId21"/>
    <p:sldId id="313" r:id="rId22"/>
    <p:sldId id="318" r:id="rId23"/>
    <p:sldId id="315" r:id="rId24"/>
    <p:sldId id="302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4"/>
    <p:restoredTop sz="94522"/>
  </p:normalViewPr>
  <p:slideViewPr>
    <p:cSldViewPr snapToObjects="1">
      <p:cViewPr>
        <p:scale>
          <a:sx n="109" d="100"/>
          <a:sy n="109" d="100"/>
        </p:scale>
        <p:origin x="10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674179" cy="5427879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" y="1228440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5674180" y="1"/>
            <a:ext cx="1967594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36223" y="432263"/>
            <a:ext cx="1455318" cy="5620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25308" y="527193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spc="225" dirty="0">
                <a:solidFill>
                  <a:srgbClr val="00ACD9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pic>
        <p:nvPicPr>
          <p:cNvPr id="39" name="Picture 3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10132"/>
            <a:ext cx="7049838" cy="3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40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228440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309" y="5559098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88668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932" y="5885658"/>
            <a:ext cx="461762" cy="1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72133"/>
            <a:ext cx="582240" cy="1467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39852" cy="365125"/>
          </a:xfrm>
        </p:spPr>
        <p:txBody>
          <a:bodyPr/>
          <a:lstStyle/>
          <a:p>
            <a:fld id="{BD401753-24C1-CD4E-BD1A-E1FE126B76E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504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"/>
            <a:ext cx="3029221" cy="87470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5663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0A8737-9ED8-534E-AB64-824F3EF1F57B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488667"/>
            <a:ext cx="196759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86561" y="6459791"/>
            <a:ext cx="41776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81"/>
            <a:ext cx="6114782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49570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5663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0A8737-9ED8-534E-AB64-824F3EF1F57B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220" y="6488667"/>
            <a:ext cx="196759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86561" y="6459791"/>
            <a:ext cx="41776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81"/>
            <a:ext cx="6114782" cy="63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8015" cy="4957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28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FFC65-F19B-E241-BA7B-613451C4E80D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3306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28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0D275FE-4322-F945-984E-F69B89073389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058465-9237-E546-85F0-B7E7FAA43EBF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6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208"/>
            <a:ext cx="5674179" cy="3433209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" y="1228440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5674180" y="1"/>
            <a:ext cx="1967594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36223" y="432263"/>
            <a:ext cx="1455318" cy="5620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25308" y="527193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spc="225" dirty="0">
                <a:solidFill>
                  <a:srgbClr val="00ACD9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pic>
        <p:nvPicPr>
          <p:cNvPr id="39" name="Picture 3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10132"/>
            <a:ext cx="7049838" cy="3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40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228440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309" y="5559098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88668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932" y="5885658"/>
            <a:ext cx="461762" cy="1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72133"/>
            <a:ext cx="582240" cy="1467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39852" cy="365125"/>
          </a:xfrm>
        </p:spPr>
        <p:txBody>
          <a:bodyPr/>
          <a:lstStyle/>
          <a:p>
            <a:fld id="{BD401753-24C1-CD4E-BD1A-E1FE126B76E2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504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87470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3112607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945674" y="0"/>
            <a:ext cx="6198329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06296" cy="365125"/>
          </a:xfrm>
        </p:spPr>
        <p:txBody>
          <a:bodyPr/>
          <a:lstStyle/>
          <a:p>
            <a:fld id="{E30A8737-9ED8-534E-AB64-824F3EF1F57B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5674" y="6488667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74" y="4893381"/>
            <a:ext cx="6198326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09"/>
            <a:ext cx="9144000" cy="53452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3112607"/>
            <a:ext cx="9144000" cy="1690255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945674" y="0"/>
            <a:ext cx="6198329" cy="6858000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9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88667"/>
            <a:ext cx="706296" cy="365125"/>
          </a:xfrm>
        </p:spPr>
        <p:txBody>
          <a:bodyPr/>
          <a:lstStyle/>
          <a:p>
            <a:fld id="{E30A8737-9ED8-534E-AB64-824F3EF1F57B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5674" y="6488667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83344" y="6459791"/>
            <a:ext cx="3145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74" y="4893381"/>
            <a:ext cx="6198326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40A0-BA3A-E44B-A6F9-7A1F916D77D1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E2EC-3A15-B94B-9602-395D7423BE9F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53A-A236-9B4D-A0F1-DA988CDD6E09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179" y="2915624"/>
            <a:ext cx="3469822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6920" y="5567486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59792"/>
            <a:ext cx="75663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4F62A-F143-0E44-AD26-04E6D9F03BB4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59792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3746" y="388060"/>
            <a:ext cx="1569767" cy="6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525308" y="533665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spc="225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40" name="Picture 3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5621"/>
            <a:ext cx="447351" cy="12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"/>
          <a:stretch/>
        </p:blipFill>
        <p:spPr>
          <a:xfrm>
            <a:off x="5674179" y="2915630"/>
            <a:ext cx="3469822" cy="293193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6920" y="5567486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75" indent="0" algn="ctr">
              <a:buNone/>
              <a:defRPr sz="1800"/>
            </a:lvl2pPr>
            <a:lvl3pPr marL="685749" indent="0" algn="ctr">
              <a:buNone/>
              <a:defRPr sz="1800"/>
            </a:lvl3pPr>
            <a:lvl4pPr marL="1028624" indent="0" algn="ctr">
              <a:buNone/>
              <a:defRPr sz="1500"/>
            </a:lvl4pPr>
            <a:lvl5pPr marL="1371498" indent="0" algn="ctr">
              <a:buNone/>
              <a:defRPr sz="1500"/>
            </a:lvl5pPr>
            <a:lvl6pPr marL="1714373" indent="0" algn="ctr">
              <a:buNone/>
              <a:defRPr sz="1500"/>
            </a:lvl6pPr>
            <a:lvl7pPr marL="2057246" indent="0" algn="ctr">
              <a:buNone/>
              <a:defRPr sz="1500"/>
            </a:lvl7pPr>
            <a:lvl8pPr marL="2400120" indent="0" algn="ctr">
              <a:buNone/>
              <a:defRPr sz="1500"/>
            </a:lvl8pPr>
            <a:lvl9pPr marL="2742995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8713" y="6459792"/>
            <a:ext cx="75663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4F62A-F143-0E44-AD26-04E6D9F03BB4}" type="datetime1">
              <a:rPr lang="en-US" smtClean="0"/>
              <a:t>9/22/20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4180" y="6459792"/>
            <a:ext cx="1967594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3746" y="388060"/>
            <a:ext cx="1569767" cy="6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525308" y="5336654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spc="225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40" name="Picture 39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934370"/>
            <a:ext cx="7049838" cy="36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5621"/>
            <a:ext cx="447351" cy="12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8" y="5880651"/>
            <a:ext cx="610223" cy="1537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 userDrawn="1"/>
        </p:nvSpPr>
        <p:spPr>
          <a:xfrm>
            <a:off x="591934" y="2915631"/>
            <a:ext cx="1527812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 userDrawn="1"/>
        </p:nvSpPr>
        <p:spPr>
          <a:xfrm>
            <a:off x="2149358" y="2915631"/>
            <a:ext cx="1009479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 userDrawn="1"/>
        </p:nvSpPr>
        <p:spPr>
          <a:xfrm>
            <a:off x="3188449" y="2915631"/>
            <a:ext cx="2485730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 userDrawn="1"/>
        </p:nvSpPr>
        <p:spPr>
          <a:xfrm>
            <a:off x="5674180" y="1363919"/>
            <a:ext cx="1967594" cy="142101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5526" y="6094148"/>
            <a:ext cx="13999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45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4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4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5400000">
            <a:off x="167891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051" y="215415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051" y="1429236"/>
            <a:ext cx="75438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15" y="648591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0A8737-9ED8-534E-AB64-824F3EF1F57B}" type="datetime1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1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4" y="437293"/>
            <a:ext cx="438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61829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6" y="3401175"/>
            <a:ext cx="6857999" cy="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3" r:id="rId3"/>
    <p:sldLayoutId id="2147483693" r:id="rId4"/>
    <p:sldLayoutId id="2147483684" r:id="rId5"/>
    <p:sldLayoutId id="2147483685" r:id="rId6"/>
    <p:sldLayoutId id="2147483686" r:id="rId7"/>
    <p:sldLayoutId id="2147483687" r:id="rId8"/>
    <p:sldLayoutId id="2147483694" r:id="rId9"/>
    <p:sldLayoutId id="2147483688" r:id="rId10"/>
    <p:sldLayoutId id="2147483695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49" rtl="0" eaLnBrk="1" latinLnBrk="0" hangingPunct="1">
        <a:lnSpc>
          <a:spcPct val="85000"/>
        </a:lnSpc>
        <a:spcBef>
          <a:spcPct val="0"/>
        </a:spcBef>
        <a:buNone/>
        <a:defRPr sz="2000" b="0" i="0" kern="1200" spc="75" baseline="0">
          <a:solidFill>
            <a:schemeClr val="bg1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68576" indent="-68576" algn="l" defTabSz="685749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18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1pPr>
      <a:lvl2pPr marL="288015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6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2pPr>
      <a:lvl3pPr marL="425165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3pPr>
      <a:lvl4pPr marL="562314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4pPr>
      <a:lvl5pPr marL="699464" indent="-137150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Font typeface="Calibri" pitchFamily="34" charset="0"/>
        <a:buChar char="◦"/>
        <a:defRPr sz="1200" kern="1200">
          <a:solidFill>
            <a:schemeClr val="bg1"/>
          </a:solidFill>
          <a:latin typeface="Garamond" charset="0"/>
          <a:ea typeface="Garamond" charset="0"/>
          <a:cs typeface="Garamond" charset="0"/>
        </a:defRPr>
      </a:lvl5pPr>
      <a:lvl6pPr marL="824939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28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16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06" indent="-171438" algn="l" defTabSz="685749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MPI Message Size Summary Statistics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/>
              <a:t>B. </a:t>
            </a:r>
            <a:r>
              <a:rPr lang="en-US" dirty="0" smtClean="0"/>
              <a:t>Ferreira &amp; Scott Levy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xmlns="" id="{3B2AEF7C-5A6D-8347-808B-24D99258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39232" y="5178056"/>
            <a:ext cx="1504767" cy="5576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309" y="4419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27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European MPI Users’ Group Meeting, Austin, TX, USA, September 21–24, 2020 (</a:t>
            </a:r>
            <a:r>
              <a:rPr lang="en-US" sz="1200" dirty="0" err="1">
                <a:solidFill>
                  <a:schemeClr val="bg1"/>
                </a:solidFill>
              </a:rPr>
              <a:t>EuroMPI</a:t>
            </a:r>
            <a:r>
              <a:rPr lang="en-US" sz="1200" dirty="0">
                <a:solidFill>
                  <a:schemeClr val="bg1"/>
                </a:solidFill>
              </a:rPr>
              <a:t>/USA ’20</a:t>
            </a:r>
            <a:r>
              <a:rPr lang="en-US" sz="1200" dirty="0" smtClean="0">
                <a:solidFill>
                  <a:schemeClr val="bg1"/>
                </a:solidFill>
              </a:rPr>
              <a:t>)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="" id="{75652BE7-44AD-C746-A0E9-60E0F4012A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15987" y="1441700"/>
                <a:ext cx="7543800" cy="457810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/>
                  <a:t>W</a:t>
                </a:r>
                <a:r>
                  <a:rPr lang="en-US" dirty="0" smtClean="0"/>
                  <a:t>e use </a:t>
                </a:r>
                <a:r>
                  <a:rPr lang="en-US" dirty="0"/>
                  <a:t>the median absolute deviation (MAD) </a:t>
                </a:r>
                <a:r>
                  <a:rPr lang="en-US" dirty="0" smtClean="0"/>
                  <a:t>to </a:t>
                </a:r>
                <a:r>
                  <a:rPr lang="en-US" dirty="0"/>
                  <a:t>evaluate the fitness of </a:t>
                </a:r>
                <a:r>
                  <a:rPr lang="en-US" dirty="0" smtClean="0"/>
                  <a:t>central tendency metrics.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630888" lvl="4" indent="0">
                  <a:buNone/>
                </a:pPr>
                <a:endParaRPr lang="en-US" sz="1400" dirty="0" smtClean="0"/>
              </a:p>
              <a:p>
                <a:pPr marL="630888" lvl="4" indent="0">
                  <a:buNone/>
                </a:pPr>
                <a:r>
                  <a:rPr lang="en-US" sz="1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400" dirty="0" smtClean="0"/>
                  <a:t> is central tendency metric under consideration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/>
                  <a:t> is the value of </a:t>
                </a:r>
                <a:r>
                  <a:rPr lang="en-US" sz="1400" dirty="0" err="1" smtClean="0"/>
                  <a:t>datapoint</a:t>
                </a:r>
                <a:r>
                  <a:rPr lang="en-US" sz="1400" dirty="0" smtClean="0"/>
                  <a:t> I</a:t>
                </a:r>
              </a:p>
              <a:p>
                <a:pPr marL="630888" lvl="4" indent="0">
                  <a:buNone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/>
                  <a:t>Informally, the MAD is a measure of statistical dispersion of a dataset around the central tendency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of the </a:t>
                </a:r>
                <a:r>
                  <a:rPr lang="en-US" dirty="0"/>
                  <a:t>dataset.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We chose the MAD over other available </a:t>
                </a:r>
                <a:r>
                  <a:rPr lang="en-US" dirty="0" smtClean="0"/>
                  <a:t>metrics (e.g. the </a:t>
                </a:r>
                <a:r>
                  <a:rPr lang="en-US" dirty="0"/>
                  <a:t>standard </a:t>
                </a:r>
                <a:r>
                  <a:rPr lang="en-US" dirty="0" smtClean="0"/>
                  <a:t>deviation) because </a:t>
                </a:r>
                <a:r>
                  <a:rPr lang="en-US" dirty="0" smtClean="0"/>
                  <a:t>the MAD </a:t>
                </a:r>
                <a:r>
                  <a:rPr lang="en-US" dirty="0"/>
                  <a:t>is known to be a more robust statistic given </a:t>
                </a:r>
                <a:r>
                  <a:rPr lang="en-US" dirty="0" smtClean="0"/>
                  <a:t>its resilience </a:t>
                </a:r>
                <a:r>
                  <a:rPr lang="en-US" dirty="0"/>
                  <a:t>to </a:t>
                </a:r>
                <a:r>
                  <a:rPr lang="en-US" dirty="0" smtClean="0"/>
                  <a:t>outliers.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652BE7-44AD-C746-A0E9-60E0F401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15987" y="1441700"/>
                <a:ext cx="7543800" cy="4578100"/>
              </a:xfrm>
              <a:blipFill rotWithShape="0">
                <a:blip r:embed="rId2"/>
                <a:stretch>
                  <a:fillRect l="-1696" t="-1197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Step Back: </a:t>
            </a:r>
            <a:r>
              <a:rPr lang="en-US" dirty="0"/>
              <a:t> </a:t>
            </a:r>
            <a:r>
              <a:rPr lang="en-US" dirty="0" smtClean="0"/>
              <a:t>Evaluating Central Tendency Metrics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87" y="2070100"/>
            <a:ext cx="2362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Step Back: </a:t>
            </a:r>
            <a:r>
              <a:rPr lang="en-US" dirty="0"/>
              <a:t> </a:t>
            </a:r>
            <a:r>
              <a:rPr lang="en-US" dirty="0" smtClean="0"/>
              <a:t>Workloads Considered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7" y="1295400"/>
            <a:ext cx="7772400" cy="2895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466" y="1752600"/>
            <a:ext cx="1036534" cy="2313473"/>
            <a:chOff x="487466" y="1828801"/>
            <a:chExt cx="1036534" cy="23134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B74986E-CC09-2647-9823-4D5DB582084F}"/>
                </a:ext>
              </a:extLst>
            </p:cNvPr>
            <p:cNvSpPr/>
            <p:nvPr/>
          </p:nvSpPr>
          <p:spPr>
            <a:xfrm rot="5400000">
              <a:off x="815232" y="1501035"/>
              <a:ext cx="381002" cy="10365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B74986E-CC09-2647-9823-4D5DB582084F}"/>
                </a:ext>
              </a:extLst>
            </p:cNvPr>
            <p:cNvSpPr/>
            <p:nvPr/>
          </p:nvSpPr>
          <p:spPr>
            <a:xfrm rot="5400000">
              <a:off x="548532" y="3166807"/>
              <a:ext cx="914401" cy="10365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9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 Poor Representative for Most Workloads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4587" y="762000"/>
            <a:ext cx="3346413" cy="3111141"/>
            <a:chOff x="615986" y="914399"/>
            <a:chExt cx="3346413" cy="31111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86" y="914399"/>
              <a:ext cx="3346413" cy="27418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81200" y="36562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CTH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5700" y="824702"/>
            <a:ext cx="3187700" cy="3048439"/>
            <a:chOff x="4800599" y="824702"/>
            <a:chExt cx="3187700" cy="30484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9" y="824702"/>
              <a:ext cx="3187700" cy="26703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92548" y="3503809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LAMMPS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65700" y="3949341"/>
            <a:ext cx="3187700" cy="2908659"/>
            <a:chOff x="4965700" y="3873141"/>
            <a:chExt cx="3187700" cy="29086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700" y="3873141"/>
              <a:ext cx="3187700" cy="24998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096000" y="641246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MiniFE</a:t>
              </a:r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792767" y="762000"/>
            <a:ext cx="3626831" cy="3034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" y="3825693"/>
            <a:ext cx="3550633" cy="26629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10414" y="648866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SPARC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and Mode Better Represent CTH Data Than Mean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75912"/>
            <a:ext cx="1822413" cy="1662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" y="1731985"/>
            <a:ext cx="6733087" cy="50498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2300552"/>
            <a:ext cx="2074607" cy="3862880"/>
            <a:chOff x="152400" y="2300552"/>
            <a:chExt cx="2074607" cy="38628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B74986E-CC09-2647-9823-4D5DB582084F}"/>
                </a:ext>
              </a:extLst>
            </p:cNvPr>
            <p:cNvSpPr/>
            <p:nvPr/>
          </p:nvSpPr>
          <p:spPr>
            <a:xfrm>
              <a:off x="152400" y="2300552"/>
              <a:ext cx="717056" cy="3109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57941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Lower is </a:t>
              </a:r>
              <a:r>
                <a:rPr lang="en-US" dirty="0" smtClean="0">
                  <a:solidFill>
                    <a:schemeClr val="accent4"/>
                  </a:solidFill>
                </a:rPr>
                <a:t>better fit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 rot="5400000">
            <a:off x="3206626" y="3054226"/>
            <a:ext cx="628404" cy="5302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 rot="5400000">
            <a:off x="3206626" y="-654986"/>
            <a:ext cx="628404" cy="5302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872131" y="2346604"/>
            <a:ext cx="1763624" cy="3649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62000" y="4648200"/>
            <a:ext cx="7120556" cy="1997207"/>
            <a:chOff x="762000" y="4648200"/>
            <a:chExt cx="7120556" cy="19972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1F71666-D054-D245-A0C9-40CABE5B97F3}"/>
                </a:ext>
              </a:extLst>
            </p:cNvPr>
            <p:cNvCxnSpPr/>
            <p:nvPr/>
          </p:nvCxnSpPr>
          <p:spPr>
            <a:xfrm>
              <a:off x="762000" y="4648200"/>
              <a:ext cx="19812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50621" y="6276075"/>
              <a:ext cx="6131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Median and Mode have lower MAD values for All messages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7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Similar for Point-to-point and Collective Operations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75912"/>
            <a:ext cx="1822413" cy="1662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" y="1731985"/>
            <a:ext cx="6733087" cy="5049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1F71666-D054-D245-A0C9-40CABE5B97F3}"/>
              </a:ext>
            </a:extLst>
          </p:cNvPr>
          <p:cNvCxnSpPr/>
          <p:nvPr/>
        </p:nvCxnSpPr>
        <p:spPr>
          <a:xfrm>
            <a:off x="2514600" y="3962400"/>
            <a:ext cx="19812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1F71666-D054-D245-A0C9-40CABE5B97F3}"/>
              </a:ext>
            </a:extLst>
          </p:cNvPr>
          <p:cNvCxnSpPr/>
          <p:nvPr/>
        </p:nvCxnSpPr>
        <p:spPr>
          <a:xfrm>
            <a:off x="4191000" y="5181600"/>
            <a:ext cx="19812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2761570" y="2362200"/>
            <a:ext cx="3334430" cy="3649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4806696" y="3720084"/>
            <a:ext cx="603504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031129" y="2368138"/>
            <a:ext cx="603504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0890" y="615848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But, deviation for mean is much lower for collectives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animBg="1"/>
      <p:bldP spid="16" grpId="3" animBg="1"/>
      <p:bldP spid="17" grpId="0" animBg="1"/>
      <p:bldP spid="1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May be OK for Collectives with CTH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56" y="952105"/>
            <a:ext cx="2685258" cy="2013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124200"/>
            <a:ext cx="4356100" cy="326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" y="952105"/>
            <a:ext cx="4743298" cy="3557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457307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P2P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57523" y="639362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466" y="5486400"/>
            <a:ext cx="4120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Greater diversity of message sizes for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P2P vs COLL, therefore mean a better</a:t>
            </a:r>
          </a:p>
          <a:p>
            <a:r>
              <a:rPr lang="en-US" dirty="0">
                <a:solidFill>
                  <a:schemeClr val="accent6"/>
                </a:solidFill>
              </a:rPr>
              <a:t>r</a:t>
            </a:r>
            <a:r>
              <a:rPr lang="en-US" dirty="0" smtClean="0">
                <a:solidFill>
                  <a:schemeClr val="accent6"/>
                </a:solidFill>
              </a:rPr>
              <a:t>epresentative for collectives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A9CAD-60EE-2446-B0A7-E7A166D7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Similar for All Workloads Tested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3B38A0-8603-4543-9C69-7572F14F9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1143000"/>
            <a:ext cx="3465285" cy="259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4082885"/>
            <a:ext cx="3496953" cy="2622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" y="1100323"/>
            <a:ext cx="3474934" cy="260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" y="4099399"/>
            <a:ext cx="3474934" cy="2606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32337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CTH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9413" y="632424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SPARC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06133" y="6336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MiniFE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6133" y="327433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LAMMPS</a:t>
            </a: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76800" y="1524000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76800" y="4408758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4621" y="4495800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74621" y="1395791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17931" y="3543093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Mean tends to be poor representative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76800" y="1617487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858823" y="4739509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4621" y="5600700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47361" y="2389283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88082" y="3543309"/>
            <a:ext cx="559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Median (mode) tend to be the </a:t>
            </a:r>
            <a:r>
              <a:rPr lang="en-US" smtClean="0">
                <a:solidFill>
                  <a:schemeClr val="accent6"/>
                </a:solidFill>
              </a:rPr>
              <a:t>better representative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A9CAD-60EE-2446-B0A7-E7A166D7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Similar for All Workloads Tested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3B38A0-8603-4543-9C69-7572F14F9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1143000"/>
            <a:ext cx="3465285" cy="259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4082885"/>
            <a:ext cx="3496953" cy="2622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" y="1100323"/>
            <a:ext cx="3474934" cy="2606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" y="4099399"/>
            <a:ext cx="3474934" cy="2606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32337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CTH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9413" y="632424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SPARC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06133" y="6336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MiniFE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6133" y="327433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LAMMPS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1854464" y="1397006"/>
            <a:ext cx="1889867" cy="190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6568333" y="1397006"/>
            <a:ext cx="1889867" cy="190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1852774" y="4403733"/>
            <a:ext cx="1889867" cy="190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>
            <a:off x="6567196" y="4403733"/>
            <a:ext cx="1889867" cy="1903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3536606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Mean </a:t>
            </a:r>
            <a:r>
              <a:rPr lang="en-US" dirty="0" smtClean="0">
                <a:solidFill>
                  <a:schemeClr val="accent6"/>
                </a:solidFill>
              </a:rPr>
              <a:t>may be </a:t>
            </a:r>
            <a:r>
              <a:rPr lang="en-US" smtClean="0">
                <a:solidFill>
                  <a:schemeClr val="accent6"/>
                </a:solidFill>
              </a:rPr>
              <a:t>reasonable metric</a:t>
            </a:r>
            <a:r>
              <a:rPr lang="en-US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for collectives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Questions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28497-935C-DF48-9D6B-63379B3BA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6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does application scaling impact these measures of central tendency?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What is the impact </a:t>
            </a:r>
            <a:r>
              <a:rPr lang="en-US" sz="3200" smtClean="0"/>
              <a:t>of different application inputs?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21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Questions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28497-935C-DF48-9D6B-63379B3BA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6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How does application scaling impact these measures of central tendency?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What is the impact of different application inputs?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220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515761" y="1281545"/>
            <a:ext cx="4642658" cy="1690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should stop using the mean when we discuss likely MPI message sizes.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/>
              <a:t>B. </a:t>
            </a:r>
            <a:r>
              <a:rPr lang="en-US" dirty="0" smtClean="0"/>
              <a:t>Ferreira &amp; Scott Levy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4">
            <a:extLst>
              <a:ext uri="{FF2B5EF4-FFF2-40B4-BE49-F238E27FC236}">
                <a16:creationId xmlns:a16="http://schemas.microsoft.com/office/drawing/2014/main" xmlns="" id="{3B2AEF7C-5A6D-8347-808B-24D99258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39232" y="5178056"/>
            <a:ext cx="1504767" cy="5576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5309" y="4419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27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European MPI Users’ Group Meeting, Austin, TX, USA, September 21–24, 2020 (</a:t>
            </a:r>
            <a:r>
              <a:rPr lang="en-US" sz="1200" dirty="0" err="1">
                <a:solidFill>
                  <a:schemeClr val="bg1"/>
                </a:solidFill>
              </a:rPr>
              <a:t>EuroMPI</a:t>
            </a:r>
            <a:r>
              <a:rPr lang="en-US" sz="1200" dirty="0">
                <a:solidFill>
                  <a:schemeClr val="bg1"/>
                </a:solidFill>
              </a:rPr>
              <a:t>/USA ’20</a:t>
            </a:r>
            <a:r>
              <a:rPr lang="en-US" sz="1200" dirty="0" smtClean="0">
                <a:solidFill>
                  <a:schemeClr val="bg1"/>
                </a:solidFill>
              </a:rPr>
              <a:t>)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Scaling Have an Impact?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28497-935C-DF48-9D6B-63379B3BA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6543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/>
              <a:t>Weak Scaling</a:t>
            </a:r>
            <a:r>
              <a:rPr lang="en-US" sz="3200" b="1" dirty="0"/>
              <a:t>? </a:t>
            </a: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message data distribution is nearly </a:t>
            </a:r>
            <a:r>
              <a:rPr lang="en-US" sz="3200" dirty="0" smtClean="0"/>
              <a:t>exact, therefore no significant impact on dispersion.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/>
              <a:t>Strong Scaling? </a:t>
            </a:r>
            <a:r>
              <a:rPr lang="en-US" sz="3200" dirty="0" smtClean="0"/>
              <a:t>The point-to-point distribution changes so </a:t>
            </a:r>
            <a:r>
              <a:rPr lang="mr-IN" sz="3200" dirty="0" smtClean="0"/>
              <a:t>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314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for </a:t>
            </a:r>
            <a:r>
              <a:rPr lang="en-US" dirty="0" err="1" smtClean="0"/>
              <a:t>MiniFE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72264"/>
            <a:ext cx="27432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2667000" cy="200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0" y="2302778"/>
            <a:ext cx="2661830" cy="1996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1524" y="410158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256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6424" y="410158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128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411448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64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4876800"/>
            <a:ext cx="7449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For each node count, the relative statistical dispersion remains </a:t>
            </a:r>
            <a:r>
              <a:rPr lang="en-US" dirty="0" smtClean="0">
                <a:solidFill>
                  <a:schemeClr val="accent6"/>
                </a:solidFill>
              </a:rPr>
              <a:t>stable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Therefore, scaling seems to have little impact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More details and apps in the paper 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Questions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28497-935C-DF48-9D6B-63379B3BA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6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does application scaling impact these measures of central tendency?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What is the impact of different application inputs?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B85E7-C389-3440-97EF-09A8945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Central Tendency Metrics Sensitive to LAMMPS Input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17B2D-7412-0C42-BDF9-05F5D4F1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1752600"/>
            <a:ext cx="3756660" cy="2817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355" y="420076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LAMMPS-</a:t>
            </a:r>
            <a:r>
              <a:rPr lang="en-US" dirty="0" err="1" smtClean="0"/>
              <a:t>lj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2" y="1809399"/>
            <a:ext cx="3680928" cy="2760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2960" y="420076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LAMMPS-snap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18328" y="4800600"/>
            <a:ext cx="6468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While shape of deviations are similar, there is an order of</a:t>
            </a:r>
          </a:p>
          <a:p>
            <a:r>
              <a:rPr lang="en-US" dirty="0">
                <a:solidFill>
                  <a:schemeClr val="accent6"/>
                </a:solidFill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agnitude difference in magnitude between the two inputs.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Therefore, metrics seem sensitive to application inputs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More details and apps in the paper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87886" y="2133600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7721" y="2100943"/>
            <a:ext cx="441366" cy="4084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341F7-9E26-B84B-86E3-74237ECB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&amp; </a:t>
            </a: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662B7BE-B8DA-404C-89B1-89BD9DC3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E424BF-4F9D-9841-822E-D7FBD6A66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7305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b="1" dirty="0" smtClean="0"/>
              <a:t>rithmetic mean not a good representative</a:t>
            </a:r>
            <a:r>
              <a:rPr lang="en-US" dirty="0" smtClean="0"/>
              <a:t>: </a:t>
            </a:r>
            <a:r>
              <a:rPr lang="en-US" dirty="0"/>
              <a:t>While </a:t>
            </a:r>
            <a:r>
              <a:rPr lang="en-US" dirty="0" smtClean="0"/>
              <a:t>widely used, easily understood and efficient </a:t>
            </a:r>
            <a:r>
              <a:rPr lang="en-US" dirty="0"/>
              <a:t>to compute, </a:t>
            </a:r>
            <a:r>
              <a:rPr lang="en-US" dirty="0" smtClean="0"/>
              <a:t>the arithmetic mean may </a:t>
            </a:r>
            <a:r>
              <a:rPr lang="en-US" dirty="0"/>
              <a:t>not be a good representative </a:t>
            </a:r>
            <a:r>
              <a:rPr lang="en-US" dirty="0" smtClean="0"/>
              <a:t>of MPI message size data.  The median and mode are typically better choices.  The mean is generally more useful when discussing more specific MPI operations (for example </a:t>
            </a:r>
            <a:r>
              <a:rPr lang="en-US" sz="1500" dirty="0" err="1" smtClean="0">
                <a:latin typeface="Courier" charset="0"/>
                <a:ea typeface="Courier" charset="0"/>
                <a:cs typeface="Courier" charset="0"/>
              </a:rPr>
              <a:t>MPI_Allreduce</a:t>
            </a:r>
            <a:r>
              <a:rPr lang="en-US" sz="1500" dirty="0" smtClean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dirty="0" smtClean="0"/>
              <a:t>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b="1" dirty="0" smtClean="0"/>
              <a:t>on-traditional means no better than standard mean</a:t>
            </a:r>
            <a:r>
              <a:rPr lang="en-US" dirty="0" smtClean="0"/>
              <a:t>: </a:t>
            </a:r>
            <a:r>
              <a:rPr lang="en-US" dirty="0"/>
              <a:t>V</a:t>
            </a:r>
            <a:r>
              <a:rPr lang="en-US" dirty="0" smtClean="0"/>
              <a:t>ariants </a:t>
            </a:r>
            <a:r>
              <a:rPr lang="en-US" dirty="0"/>
              <a:t>on the arithmetic mean (e.g. </a:t>
            </a:r>
            <a:r>
              <a:rPr lang="en-US" dirty="0" err="1"/>
              <a:t>trimean</a:t>
            </a:r>
            <a:r>
              <a:rPr lang="en-US" dirty="0"/>
              <a:t>, </a:t>
            </a:r>
            <a:r>
              <a:rPr lang="en-US" dirty="0" smtClean="0"/>
              <a:t>quadratic, </a:t>
            </a:r>
            <a:r>
              <a:rPr lang="en-US" dirty="0" smtClean="0"/>
              <a:t>harmonic, geometric means</a:t>
            </a:r>
            <a:r>
              <a:rPr lang="en-US" dirty="0" smtClean="0"/>
              <a:t>) </a:t>
            </a:r>
            <a:r>
              <a:rPr lang="en-US" dirty="0"/>
              <a:t>are little better than the mean itself. Though these more </a:t>
            </a:r>
            <a:r>
              <a:rPr lang="en-US" dirty="0" smtClean="0"/>
              <a:t>sophisticated </a:t>
            </a:r>
            <a:r>
              <a:rPr lang="en-US" dirty="0"/>
              <a:t>calculations are meant to better represent complex data (by, for example, filtering outlier data), they also perform poorly with the discrete multi-modal nature found in workload message size data.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Scale does not typically impact metrics</a:t>
            </a:r>
            <a:r>
              <a:rPr lang="en-US" dirty="0" smtClean="0"/>
              <a:t>: </a:t>
            </a:r>
            <a:r>
              <a:rPr lang="en-US" dirty="0"/>
              <a:t>Application scale seems to have little impact on fitness of a summary statistic. For weak-scaling, the message data distribution is nearly exact. For strong-scaling, while the message size data changes, the distribution shapes stay similarly. Therefore, a representative metric at one scale is likely a good representative at other scales.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/>
              <a:t>Inputs influence metrics</a:t>
            </a:r>
            <a:r>
              <a:rPr lang="en-US" dirty="0" smtClean="0"/>
              <a:t>: </a:t>
            </a:r>
            <a:r>
              <a:rPr lang="en-US" dirty="0"/>
              <a:t>Changing the input description for a particular workload has the potential to impact the degree to which a measure of central tendency is representative of a message size dataset. As a result, the determination of how to best represent the central tendency of a message size dataset necessarily needs to include consideration of the target input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1F0ED73-671A-0A45-BCB3-863E1897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6" y="2551815"/>
            <a:ext cx="7543800" cy="1081032"/>
          </a:xfrm>
        </p:spPr>
        <p:txBody>
          <a:bodyPr/>
          <a:lstStyle/>
          <a:p>
            <a:pPr algn="ctr"/>
            <a:r>
              <a:rPr lang="en-US" sz="2800" dirty="0"/>
              <a:t>Questions?</a:t>
            </a:r>
            <a:br>
              <a:rPr lang="en-US" sz="2800" dirty="0"/>
            </a:b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3BDDD4-058A-1B48-B182-F45D0844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707" y="5796559"/>
            <a:ext cx="8201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Sandia National Laboratories is a multi mission laboratory managed and operated by National Technology and Engineering Solutions of Sandia, LLC., a wholly owned subsidiary of Honeywell International, Inc., for the U.S. Department of Energy’s National Nuclear Security Administration under contract DE-NA0003525. </a:t>
            </a:r>
          </a:p>
          <a:p>
            <a:endParaRPr lang="en-US" sz="1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E6924A-BB4F-E144-8657-F2A29666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77735"/>
            <a:ext cx="1828800" cy="2375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A3B17D-6533-9848-9D97-292DF49BC725}"/>
              </a:ext>
            </a:extLst>
          </p:cNvPr>
          <p:cNvSpPr txBox="1"/>
          <p:nvPr/>
        </p:nvSpPr>
        <p:spPr>
          <a:xfrm>
            <a:off x="3375333" y="977735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Kurt B. Ferreira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kbferre@sandia.gov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6675" y="3352800"/>
            <a:ext cx="4405849" cy="2346991"/>
            <a:chOff x="1170407" y="3560954"/>
            <a:chExt cx="4405849" cy="23469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6A3B17D-6533-9848-9D97-292DF49BC725}"/>
                </a:ext>
              </a:extLst>
            </p:cNvPr>
            <p:cNvSpPr txBox="1"/>
            <p:nvPr/>
          </p:nvSpPr>
          <p:spPr>
            <a:xfrm>
              <a:off x="3048000" y="5257800"/>
              <a:ext cx="2528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Scott </a:t>
              </a:r>
              <a:r>
                <a:rPr lang="en-US" dirty="0" smtClean="0"/>
                <a:t>Levy</a:t>
              </a:r>
            </a:p>
            <a:p>
              <a:r>
                <a:rPr lang="en-US" dirty="0" err="1" smtClean="0">
                  <a:latin typeface="Courier" charset="0"/>
                  <a:ea typeface="Courier" charset="0"/>
                  <a:cs typeface="Courier" charset="0"/>
                </a:rPr>
                <a:t>sllevy@sandia.gov</a:t>
              </a:r>
              <a:endParaRPr lang="en-US" dirty="0" smtClean="0">
                <a:latin typeface="Courier" charset="0"/>
                <a:ea typeface="Courier" charset="0"/>
                <a:cs typeface="Courier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07" y="3560954"/>
              <a:ext cx="1877593" cy="2346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4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ABF01-D8F7-5C47-8EF4-92964F67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Authors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7230AE-2A2C-6147-9778-FD621ADD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24695" y="977735"/>
            <a:ext cx="5023905" cy="2375065"/>
            <a:chOff x="1757895" y="990600"/>
            <a:chExt cx="5023905" cy="23750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AE6924A-BB4F-E144-8657-F2A29666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990600"/>
              <a:ext cx="1828800" cy="23750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6A3B17D-6533-9848-9D97-292DF49BC725}"/>
                </a:ext>
              </a:extLst>
            </p:cNvPr>
            <p:cNvSpPr txBox="1"/>
            <p:nvPr/>
          </p:nvSpPr>
          <p:spPr>
            <a:xfrm>
              <a:off x="1757895" y="1018674"/>
              <a:ext cx="3195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Kurt B. Ferreira</a:t>
              </a:r>
            </a:p>
            <a:p>
              <a:r>
                <a:rPr lang="en-US" i="1" dirty="0" smtClean="0"/>
                <a:t>Sandia National Laboratories</a:t>
              </a:r>
              <a:endParaRPr lang="en-US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70407" y="3560954"/>
            <a:ext cx="5072698" cy="2346991"/>
            <a:chOff x="1170407" y="3560954"/>
            <a:chExt cx="5072698" cy="23469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6A3B17D-6533-9848-9D97-292DF49BC725}"/>
                </a:ext>
              </a:extLst>
            </p:cNvPr>
            <p:cNvSpPr txBox="1"/>
            <p:nvPr/>
          </p:nvSpPr>
          <p:spPr>
            <a:xfrm>
              <a:off x="3048000" y="5257800"/>
              <a:ext cx="3195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Scott Levy</a:t>
              </a:r>
              <a:endParaRPr lang="en-US" dirty="0" smtClean="0"/>
            </a:p>
            <a:p>
              <a:r>
                <a:rPr lang="en-US" i="1" dirty="0" smtClean="0"/>
                <a:t>Sandia National Laboratories</a:t>
              </a:r>
              <a:endParaRPr lang="en-US" i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07" y="3560954"/>
              <a:ext cx="1877593" cy="2346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2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AD2DF-C6BF-BE4D-8393-7FDBE514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work, we show: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FE433-6260-354A-B5DB-E653F145D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CF9A64-7AC3-2D4B-A87D-1069EA9FC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5035300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The average (mean), </a:t>
            </a:r>
            <a:r>
              <a:rPr lang="en-US" dirty="0"/>
              <a:t>while easy and </a:t>
            </a:r>
            <a:r>
              <a:rPr lang="en-US" dirty="0" smtClean="0"/>
              <a:t>efficient </a:t>
            </a:r>
            <a:r>
              <a:rPr lang="en-US" dirty="0"/>
              <a:t>to calculate, may not be a good representation of all subsets of application messages sizes, with median and mode of message </a:t>
            </a:r>
            <a:r>
              <a:rPr lang="en-US" dirty="0" smtClean="0"/>
              <a:t>sizes </a:t>
            </a:r>
            <a:r>
              <a:rPr lang="en-US" dirty="0"/>
              <a:t>being a superior choice in most </a:t>
            </a:r>
            <a:r>
              <a:rPr lang="en-US" dirty="0" smtClean="0"/>
              <a:t>cases.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problem with using the average </a:t>
            </a:r>
            <a:r>
              <a:rPr lang="en-US" dirty="0" smtClean="0"/>
              <a:t>relates </a:t>
            </a:r>
            <a:r>
              <a:rPr lang="en-US" dirty="0"/>
              <a:t>to the multi-modal nature of the </a:t>
            </a:r>
            <a:r>
              <a:rPr lang="en-US" dirty="0" smtClean="0"/>
              <a:t>distribution </a:t>
            </a:r>
            <a:r>
              <a:rPr lang="en-US" dirty="0"/>
              <a:t>of point-to-point </a:t>
            </a:r>
            <a:r>
              <a:rPr lang="en-US" dirty="0" smtClean="0"/>
              <a:t>message sizes.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That scaling </a:t>
            </a:r>
            <a:r>
              <a:rPr lang="en-US" dirty="0"/>
              <a:t>a workload </a:t>
            </a:r>
            <a:r>
              <a:rPr lang="en-US" dirty="0" smtClean="0"/>
              <a:t>typically has </a:t>
            </a:r>
            <a:r>
              <a:rPr lang="en-US" dirty="0"/>
              <a:t>little discernible impact on </a:t>
            </a:r>
            <a:r>
              <a:rPr lang="en-US" dirty="0" smtClean="0"/>
              <a:t>which metrics are best representatives </a:t>
            </a:r>
            <a:r>
              <a:rPr lang="en-US" dirty="0"/>
              <a:t>of the underlying </a:t>
            </a:r>
            <a:r>
              <a:rPr lang="en-US" dirty="0" smtClean="0"/>
              <a:t>data.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Varying </a:t>
            </a:r>
            <a:r>
              <a:rPr lang="en-US" dirty="0"/>
              <a:t>input descriptions can significantly impact which metric is </a:t>
            </a:r>
            <a:r>
              <a:rPr lang="en-US" dirty="0" smtClean="0"/>
              <a:t>most representative.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AD2DF-C6BF-BE4D-8393-7FDBE514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FE433-6260-354A-B5DB-E653F145D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CF9A64-7AC3-2D4B-A87D-1069EA9FC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05000"/>
            <a:ext cx="7543800" cy="122530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smtClean="0"/>
              <a:t>Goal is to </a:t>
            </a:r>
            <a:r>
              <a:rPr lang="en-US" sz="3500" dirty="0" smtClean="0"/>
              <a:t>provide guidance for how we as community should discuss and analyze MPI message size data for scientific applications.</a:t>
            </a:r>
            <a:endParaRPr lang="en-US" sz="35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AD2DF-C6BF-BE4D-8393-7FDBE514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Terminology on Measures of Central Tendency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FE433-6260-354A-B5DB-E653F145D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9591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/>
              <a:t> Arithmetic </a:t>
            </a:r>
            <a:r>
              <a:rPr lang="en-US" b="1" dirty="0" smtClean="0"/>
              <a:t>mean </a:t>
            </a:r>
            <a:r>
              <a:rPr lang="en-US" dirty="0" smtClean="0"/>
              <a:t>(average):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b="1" dirty="0" smtClean="0"/>
              <a:t>Median</a:t>
            </a:r>
            <a:r>
              <a:rPr lang="en-US" dirty="0" smtClean="0"/>
              <a:t>: </a:t>
            </a:r>
            <a:r>
              <a:rPr lang="en-US" dirty="0" smtClean="0"/>
              <a:t>the </a:t>
            </a:r>
            <a:r>
              <a:rPr lang="en-US" dirty="0" smtClean="0"/>
              <a:t>middle value in </a:t>
            </a:r>
            <a:r>
              <a:rPr lang="en-US" dirty="0" smtClean="0"/>
              <a:t>the </a:t>
            </a:r>
            <a:r>
              <a:rPr lang="en-US" dirty="0" smtClean="0"/>
              <a:t>sorted dataset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Mode</a:t>
            </a:r>
            <a:r>
              <a:rPr lang="en-US" dirty="0" smtClean="0"/>
              <a:t>: </a:t>
            </a:r>
            <a:r>
              <a:rPr lang="en-US" dirty="0" smtClean="0"/>
              <a:t>the </a:t>
            </a:r>
            <a:r>
              <a:rPr lang="en-US" dirty="0" smtClean="0"/>
              <a:t>most </a:t>
            </a:r>
            <a:r>
              <a:rPr lang="en-US" dirty="0" smtClean="0"/>
              <a:t>common </a:t>
            </a:r>
            <a:r>
              <a:rPr lang="en-US" dirty="0" smtClean="0"/>
              <a:t>value in the dataset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219200"/>
            <a:ext cx="1413933" cy="978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4667"/>
            <a:ext cx="2501583" cy="2291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26086"/>
            <a:ext cx="2459166" cy="19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AD2DF-C6BF-BE4D-8393-7FDBE514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Terminology on Measures of Central </a:t>
            </a:r>
            <a:r>
              <a:rPr lang="en-US" dirty="0" smtClean="0"/>
              <a:t>Tendency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FE433-6260-354A-B5DB-E653F145D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15987" y="1441700"/>
                <a:ext cx="7543800" cy="495910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b="1" dirty="0" smtClean="0"/>
                  <a:t> Harmonic mean</a:t>
                </a:r>
                <a:r>
                  <a:rPr lang="en-US" dirty="0" smtClean="0"/>
                  <a:t>: </a:t>
                </a:r>
                <a:r>
                  <a:rPr lang="en-US" dirty="0"/>
                  <a:t>appropriate for situations when the average </a:t>
                </a:r>
                <a:r>
                  <a:rPr lang="en-US" dirty="0" smtClean="0"/>
                  <a:t>of</a:t>
                </a:r>
                <a:r>
                  <a:rPr lang="en-US" dirty="0"/>
                  <a:t> </a:t>
                </a:r>
                <a:r>
                  <a:rPr lang="en-US" dirty="0" smtClean="0"/>
                  <a:t>a rate is </a:t>
                </a:r>
                <a:r>
                  <a:rPr lang="en-US" dirty="0"/>
                  <a:t>desired.</a:t>
                </a:r>
                <a:r>
                  <a:rPr lang="en-US" dirty="0" smtClean="0"/>
                  <a:t> </a:t>
                </a:r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>
                  <a:buFont typeface="Arial" charset="0"/>
                  <a:buChar char="•"/>
                </a:pPr>
                <a:endParaRPr lang="en-US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Geometric </a:t>
                </a:r>
                <a:r>
                  <a:rPr lang="en-US" b="1" dirty="0" smtClean="0"/>
                  <a:t>mean</a:t>
                </a:r>
                <a:r>
                  <a:rPr lang="en-US" dirty="0" smtClean="0"/>
                  <a:t>: </a:t>
                </a:r>
                <a:r>
                  <a:rPr lang="en-US" dirty="0" smtClean="0"/>
                  <a:t>appropriate for situations when comparing items with different numeric ranges</a:t>
                </a:r>
                <a:endParaRPr lang="en-US" dirty="0" smtClean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b="1" dirty="0" smtClean="0"/>
                  <a:t> Root </a:t>
                </a:r>
                <a:r>
                  <a:rPr lang="en-US" b="1" dirty="0" smtClean="0"/>
                  <a:t>mean </a:t>
                </a:r>
                <a:r>
                  <a:rPr lang="en-US" b="1" dirty="0" smtClean="0"/>
                  <a:t>square</a:t>
                </a:r>
                <a:r>
                  <a:rPr lang="en-US" dirty="0"/>
                  <a:t> </a:t>
                </a:r>
                <a:r>
                  <a:rPr lang="en-US" dirty="0" smtClean="0"/>
                  <a:t>(also called the quadratic mean): Useful in EE</a:t>
                </a:r>
                <a:endParaRPr lang="en-US" dirty="0" smtClean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>
                  <a:buFont typeface="Arial" charset="0"/>
                  <a:buChar char="•"/>
                </a:pPr>
                <a:endParaRPr lang="en-US" b="1" dirty="0"/>
              </a:p>
              <a:p>
                <a:pPr>
                  <a:buFont typeface="Arial" charset="0"/>
                  <a:buChar char="•"/>
                </a:pPr>
                <a:r>
                  <a:rPr lang="en-US" b="1" dirty="0"/>
                  <a:t> </a:t>
                </a:r>
                <a:r>
                  <a:rPr lang="en-US" b="1" dirty="0" err="1" smtClean="0"/>
                  <a:t>Trimean</a:t>
                </a:r>
                <a:r>
                  <a:rPr lang="en-US" dirty="0" smtClean="0"/>
                  <a:t>: </a:t>
                </a:r>
                <a:r>
                  <a:rPr lang="en-US" dirty="0"/>
                  <a:t>w</a:t>
                </a:r>
                <a:r>
                  <a:rPr lang="en-US" dirty="0" smtClean="0"/>
                  <a:t>eighted average of the median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and upper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and lower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quartiles.  Generally more robust to outliers.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15987" y="1441700"/>
                <a:ext cx="7543800" cy="4959100"/>
              </a:xfrm>
              <a:blipFill rotWithShape="0">
                <a:blip r:embed="rId2"/>
                <a:stretch>
                  <a:fillRect l="-1696" t="-1106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77" y="1814151"/>
            <a:ext cx="1558110" cy="70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72" y="2975061"/>
            <a:ext cx="1816721" cy="501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32" y="3952790"/>
            <a:ext cx="16510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17" y="5526770"/>
            <a:ext cx="1742470" cy="7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Mean as a Representative Metric for CTH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87" y="1028484"/>
            <a:ext cx="6045200" cy="4953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74986E-CC09-2647-9823-4D5DB582084F}"/>
              </a:ext>
            </a:extLst>
          </p:cNvPr>
          <p:cNvSpPr/>
          <p:nvPr/>
        </p:nvSpPr>
        <p:spPr>
          <a:xfrm rot="5400000">
            <a:off x="4175142" y="3108344"/>
            <a:ext cx="533402" cy="5137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383749" y="2715768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2209800"/>
            <a:ext cx="6126998" cy="4207641"/>
            <a:chOff x="1066800" y="2209800"/>
            <a:chExt cx="6126998" cy="42076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B74986E-CC09-2647-9823-4D5DB582084F}"/>
                </a:ext>
              </a:extLst>
            </p:cNvPr>
            <p:cNvSpPr/>
            <p:nvPr/>
          </p:nvSpPr>
          <p:spPr>
            <a:xfrm>
              <a:off x="1524000" y="2209800"/>
              <a:ext cx="381000" cy="2514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6048109"/>
              <a:ext cx="6126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Higher == more messages of that size sent </a:t>
              </a:r>
              <a:r>
                <a:rPr lang="en-US" smtClean="0">
                  <a:solidFill>
                    <a:schemeClr val="accent6"/>
                  </a:solidFill>
                </a:rPr>
                <a:t>within app run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66800" y="6048109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Question: How representative of underlying data is the mean?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652BE7-44AD-C746-A0E9-60E0F4012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87" y="1441700"/>
            <a:ext cx="7543800" cy="4578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</a:t>
            </a:r>
            <a:r>
              <a:rPr lang="en-US" dirty="0" smtClean="0"/>
              <a:t>e </a:t>
            </a:r>
            <a:r>
              <a:rPr lang="en-US" dirty="0"/>
              <a:t>use previously collected and </a:t>
            </a:r>
            <a:r>
              <a:rPr lang="en-US" dirty="0" smtClean="0"/>
              <a:t>validated MPI </a:t>
            </a:r>
            <a:r>
              <a:rPr lang="en-US" dirty="0"/>
              <a:t>message size traces from a number of key scalable production workloads and proxy </a:t>
            </a:r>
            <a:r>
              <a:rPr lang="en-US" dirty="0" smtClean="0"/>
              <a:t>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Traces </a:t>
            </a:r>
            <a:r>
              <a:rPr lang="en-US" dirty="0" smtClean="0"/>
              <a:t>collected using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LogGOPSim</a:t>
            </a:r>
            <a:r>
              <a:rPr lang="en-US" dirty="0"/>
              <a:t> </a:t>
            </a:r>
            <a:r>
              <a:rPr lang="en-US" dirty="0" smtClean="0"/>
              <a:t>framework from </a:t>
            </a:r>
            <a:r>
              <a:rPr lang="en-US" dirty="0" err="1" smtClean="0"/>
              <a:t>Hoefler</a:t>
            </a:r>
            <a:r>
              <a:rPr lang="en-US" dirty="0" smtClean="0"/>
              <a:t> et al @ ETH.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Analysis </a:t>
            </a:r>
            <a:r>
              <a:rPr lang="en-US" dirty="0" smtClean="0"/>
              <a:t>includes message sizes for all </a:t>
            </a:r>
            <a:r>
              <a:rPr lang="en-US" b="1" dirty="0" smtClean="0"/>
              <a:t>explicit</a:t>
            </a:r>
            <a:r>
              <a:rPr lang="en-US" dirty="0" smtClean="0"/>
              <a:t> MPI messaging functions.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Data is tagged such that we can perform analysis on subsets of the data (e.g. Point-to-points, collectives, etc.).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90FC-D68F-9442-96EB-871D9837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Step Back: </a:t>
            </a:r>
            <a:r>
              <a:rPr lang="en-US" dirty="0"/>
              <a:t> </a:t>
            </a:r>
            <a:r>
              <a:rPr lang="en-US" dirty="0" smtClean="0"/>
              <a:t>Trace Collection Framework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A1A9D3-57AA-1A49-B2F1-EFEA909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2018_4x3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2018" id="{0FFEE870-C493-D14B-ABEE-ECDD0A28A84D}" vid="{651A9348-1C84-5A4F-98B3-A94AD4D118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</Template>
  <TotalTime>58483</TotalTime>
  <Words>1227</Words>
  <Application>Microsoft Macintosh PowerPoint</Application>
  <PresentationFormat>On-screen Show (4:3)</PresentationFormat>
  <Paragraphs>169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Cambria Math</vt:lpstr>
      <vt:lpstr>Courier</vt:lpstr>
      <vt:lpstr>Garamond</vt:lpstr>
      <vt:lpstr>Gill Sans MT</vt:lpstr>
      <vt:lpstr>Trebuchet MS</vt:lpstr>
      <vt:lpstr>Arial</vt:lpstr>
      <vt:lpstr>Sandia2018_4x3</vt:lpstr>
      <vt:lpstr>Evaluating MPI Message Size Summary Statistics   </vt:lpstr>
      <vt:lpstr>Why we should stop using the mean when we discuss likely MPI message sizes.  </vt:lpstr>
      <vt:lpstr>The Authors</vt:lpstr>
      <vt:lpstr>In this work, we show: </vt:lpstr>
      <vt:lpstr>Why is this important?</vt:lpstr>
      <vt:lpstr>First, Some Terminology on Measures of Central Tendency</vt:lpstr>
      <vt:lpstr>First, Some Terminology on Measures of Central Tendency</vt:lpstr>
      <vt:lpstr>Problem: Mean as a Representative Metric for CTH</vt:lpstr>
      <vt:lpstr>Taking a Step Back:  Trace Collection Framework</vt:lpstr>
      <vt:lpstr>Taking a Step Back:  Evaluating Central Tendency Metrics</vt:lpstr>
      <vt:lpstr>Taking a Step Back:  Workloads Considered</vt:lpstr>
      <vt:lpstr>Mean a Poor Representative for Most Workloads</vt:lpstr>
      <vt:lpstr>Median and Mode Better Represent CTH Data Than Mean</vt:lpstr>
      <vt:lpstr>Results Similar for Point-to-point and Collective Operations</vt:lpstr>
      <vt:lpstr>Mean May be OK for Collectives with CTH</vt:lpstr>
      <vt:lpstr>Results Similar for All Workloads Tested</vt:lpstr>
      <vt:lpstr>Results Similar for All Workloads Tested</vt:lpstr>
      <vt:lpstr>Additional Questions </vt:lpstr>
      <vt:lpstr>Additional Questions </vt:lpstr>
      <vt:lpstr>Does Scaling Have an Impact? </vt:lpstr>
      <vt:lpstr>Strong Scaling for MiniFE </vt:lpstr>
      <vt:lpstr>Additional Questions </vt:lpstr>
      <vt:lpstr>Central Tendency Metrics Sensitive to LAMMPS Input</vt:lpstr>
      <vt:lpstr>Summary &amp; Lessons Learned</vt:lpstr>
      <vt:lpstr>Questions?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218</cp:revision>
  <dcterms:created xsi:type="dcterms:W3CDTF">2017-10-14T01:15:26Z</dcterms:created>
  <dcterms:modified xsi:type="dcterms:W3CDTF">2020-09-23T07:15:14Z</dcterms:modified>
</cp:coreProperties>
</file>